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30" r:id="rId2"/>
  </p:sldMasterIdLst>
  <p:notesMasterIdLst>
    <p:notesMasterId r:id="rId21"/>
  </p:notesMasterIdLst>
  <p:handoutMasterIdLst>
    <p:handoutMasterId r:id="rId22"/>
  </p:handoutMasterIdLst>
  <p:sldIdLst>
    <p:sldId id="264" r:id="rId3"/>
    <p:sldId id="331" r:id="rId4"/>
    <p:sldId id="371" r:id="rId5"/>
    <p:sldId id="372" r:id="rId6"/>
    <p:sldId id="373" r:id="rId7"/>
    <p:sldId id="334" r:id="rId8"/>
    <p:sldId id="378" r:id="rId9"/>
    <p:sldId id="339" r:id="rId10"/>
    <p:sldId id="340" r:id="rId11"/>
    <p:sldId id="361" r:id="rId12"/>
    <p:sldId id="358" r:id="rId13"/>
    <p:sldId id="347" r:id="rId14"/>
    <p:sldId id="349" r:id="rId15"/>
    <p:sldId id="351" r:id="rId16"/>
    <p:sldId id="370" r:id="rId17"/>
    <p:sldId id="354" r:id="rId18"/>
    <p:sldId id="357" r:id="rId19"/>
    <p:sldId id="369" r:id="rId20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1" userDrawn="1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2523" userDrawn="1">
          <p15:clr>
            <a:srgbClr val="A4A3A4"/>
          </p15:clr>
        </p15:guide>
        <p15:guide id="6" pos="3521" userDrawn="1">
          <p15:clr>
            <a:srgbClr val="A4A3A4"/>
          </p15:clr>
        </p15:guide>
        <p15:guide id="7" pos="704">
          <p15:clr>
            <a:srgbClr val="A4A3A4"/>
          </p15:clr>
        </p15:guide>
        <p15:guide id="8" pos="710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05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6" autoAdjust="0"/>
    <p:restoredTop sz="93743" autoAdjust="0"/>
  </p:normalViewPr>
  <p:slideViewPr>
    <p:cSldViewPr showGuides="1">
      <p:cViewPr varScale="1">
        <p:scale>
          <a:sx n="115" d="100"/>
          <a:sy n="115" d="100"/>
        </p:scale>
        <p:origin x="264" y="108"/>
      </p:cViewPr>
      <p:guideLst>
        <p:guide orient="horz" pos="1661"/>
        <p:guide orient="horz" pos="945"/>
        <p:guide orient="horz" pos="3888"/>
        <p:guide orient="horz" pos="192"/>
        <p:guide orient="horz" pos="2523"/>
        <p:guide pos="3521"/>
        <p:guide pos="704"/>
        <p:guide pos="710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307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ru-RU">
                <a:solidFill>
                  <a:schemeClr val="tx2"/>
                </a:solidFill>
              </a:rPr>
              <a:t>27.11.2024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ru-RU"/>
              <a:pPr/>
              <a:t>27.11.2024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853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881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Инструкции</a:t>
            </a:r>
            <a:r>
              <a:rPr lang="ru-RU" baseline="0" dirty="0" smtClean="0"/>
              <a:t> для организаторов двух частные.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4346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04A1C9B-7A2B-44C3-8BFF-0BBA262A32D4}" type="slidenum">
              <a:rPr lang="ru-RU" altLang="ru-RU" smtClean="0">
                <a:ea typeface="宋体" pitchFamily="2" charset="-122"/>
              </a:rPr>
              <a:pPr algn="r" eaLnBrk="1" hangingPunct="1">
                <a:spcBef>
                  <a:spcPct val="0"/>
                </a:spcBef>
              </a:pPr>
              <a:t>12</a:t>
            </a:fld>
            <a:endParaRPr lang="ru-RU" altLang="ru-RU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9C39878-E12C-4DA7-B42E-99EC2C620D99}" type="slidenum">
              <a:rPr lang="ru-RU" altLang="ru-RU" smtClean="0">
                <a:ea typeface="宋体" pitchFamily="2" charset="-122"/>
              </a:rPr>
              <a:pPr algn="r" eaLnBrk="1" hangingPunct="1">
                <a:spcBef>
                  <a:spcPct val="0"/>
                </a:spcBef>
              </a:pPr>
              <a:t>13</a:t>
            </a:fld>
            <a:endParaRPr lang="ru-RU" altLang="ru-RU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5D9F1BE-EC1B-4356-AA8D-B9C964D17DE4}" type="slidenum">
              <a:rPr lang="ru-RU" altLang="ru-RU" smtClean="0">
                <a:ea typeface="宋体" pitchFamily="2" charset="-122"/>
              </a:rPr>
              <a:pPr algn="r" eaLnBrk="1" hangingPunct="1">
                <a:spcBef>
                  <a:spcPct val="0"/>
                </a:spcBef>
              </a:pPr>
              <a:t>14</a:t>
            </a:fld>
            <a:endParaRPr lang="ru-RU" altLang="ru-RU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5D9F1BE-EC1B-4356-AA8D-B9C964D17DE4}" type="slidenum">
              <a:rPr lang="ru-RU" altLang="ru-RU" smtClean="0">
                <a:ea typeface="宋体" pitchFamily="2" charset="-122"/>
              </a:rPr>
              <a:pPr algn="r" eaLnBrk="1" hangingPunct="1">
                <a:spcBef>
                  <a:spcPct val="0"/>
                </a:spcBef>
              </a:pPr>
              <a:t>15</a:t>
            </a:fld>
            <a:endParaRPr lang="ru-RU" altLang="ru-RU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F787FC10-C4AB-4493-BCEE-F54D1E27927D}" type="slidenum">
              <a:rPr lang="ru-RU" altLang="ru-RU" smtClean="0">
                <a:ea typeface="SimSun" pitchFamily="2" charset="-122"/>
              </a:rPr>
              <a:pPr/>
              <a:t>16</a:t>
            </a:fld>
            <a:endParaRPr lang="ru-RU" altLang="ru-RU" smtClean="0">
              <a:ea typeface="SimSun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88825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6675" y="2404534"/>
            <a:ext cx="7764913" cy="1646302"/>
          </a:xfrm>
        </p:spPr>
        <p:txBody>
          <a:bodyPr anchor="b">
            <a:noAutofit/>
          </a:bodyPr>
          <a:lstStyle>
            <a:lvl1pPr algn="r">
              <a:defRPr sz="5398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6675" y="4050834"/>
            <a:ext cx="7764913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523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609600"/>
            <a:ext cx="8594429" cy="3403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470400"/>
            <a:ext cx="8594429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27.11.2024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2940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092" y="609600"/>
            <a:ext cx="8092026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5783" y="3632200"/>
            <a:ext cx="7222643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470400"/>
            <a:ext cx="8594429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27.11.2024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24" name="TextBox 23"/>
          <p:cNvSpPr txBox="1"/>
          <p:nvPr/>
        </p:nvSpPr>
        <p:spPr>
          <a:xfrm>
            <a:off x="541729" y="790378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0695" y="288655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29446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1931988"/>
            <a:ext cx="8594429" cy="2595460"/>
          </a:xfrm>
        </p:spPr>
        <p:txBody>
          <a:bodyPr anchor="b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27.11.2024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897773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092" y="609600"/>
            <a:ext cx="8092026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156" y="4013200"/>
            <a:ext cx="8594430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27.11.2024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24" name="TextBox 23"/>
          <p:cNvSpPr txBox="1"/>
          <p:nvPr/>
        </p:nvSpPr>
        <p:spPr>
          <a:xfrm>
            <a:off x="541729" y="790378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0695" y="288655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85945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621" y="609600"/>
            <a:ext cx="8585966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156" y="4013200"/>
            <a:ext cx="8594430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accent1"/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27.11.2024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85340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ru-RU" noProof="0" smtClean="0"/>
              <a:t>27.11.2024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3885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5599" y="609600"/>
            <a:ext cx="130440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159" y="609600"/>
            <a:ext cx="7058311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ru-RU" noProof="0" smtClean="0"/>
              <a:t>27.11.2024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3876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A30F4-0B4E-4E4B-BC36-C30CD13F4E17}" type="datetimeFigureOut">
              <a:rPr lang="ru-RU" noProof="0" smtClean="0"/>
              <a:t>27.11.2024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70814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2700868"/>
            <a:ext cx="8594429" cy="1826581"/>
          </a:xfrm>
        </p:spPr>
        <p:txBody>
          <a:bodyPr anchor="b"/>
          <a:lstStyle>
            <a:lvl1pPr algn="l">
              <a:defRPr sz="39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860400"/>
          </a:xfrm>
        </p:spPr>
        <p:txBody>
          <a:bodyPr anchor="t"/>
          <a:lstStyle>
            <a:lvl1pPr marL="0" indent="0" algn="l"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01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158" y="2160589"/>
            <a:ext cx="418294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8645" y="2160590"/>
            <a:ext cx="418294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t>27.11.2024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8491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570" y="2160983"/>
            <a:ext cx="4184533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570" y="2737246"/>
            <a:ext cx="418453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058" y="2160983"/>
            <a:ext cx="4184528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059" y="2737246"/>
            <a:ext cx="418452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t>27.11.2024</a:t>
            </a:fld>
            <a:endParaRPr lang="ru-RU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25132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609600"/>
            <a:ext cx="8594429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t>27.11.2024</a:t>
            </a:fld>
            <a:endParaRPr lang="ru-RU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0097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t>27.11.2024</a:t>
            </a:fld>
            <a:endParaRPr lang="ru-RU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08668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1498604"/>
            <a:ext cx="3853524" cy="1278466"/>
          </a:xfrm>
        </p:spPr>
        <p:txBody>
          <a:bodyPr anchor="b">
            <a:normAutofit/>
          </a:bodyPr>
          <a:lstStyle>
            <a:lvl1pPr>
              <a:defRPr sz="19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9222" y="514925"/>
            <a:ext cx="4512366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158" y="2777069"/>
            <a:ext cx="3853524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ru-RU" noProof="0" smtClean="0"/>
              <a:t>27.11.2024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39595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4800600"/>
            <a:ext cx="8594428" cy="566738"/>
          </a:xfrm>
        </p:spPr>
        <p:txBody>
          <a:bodyPr anchor="b">
            <a:normAutofit/>
          </a:bodyPr>
          <a:lstStyle>
            <a:lvl1pPr algn="l">
              <a:defRPr sz="2399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158" y="609600"/>
            <a:ext cx="8594429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158" y="5367338"/>
            <a:ext cx="8594428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ru-RU" noProof="0" smtClean="0"/>
              <a:t>27.11.2024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4927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88825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158" y="609600"/>
            <a:ext cx="8594429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8" y="2160590"/>
            <a:ext cx="8594429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3257" y="6041363"/>
            <a:ext cx="9117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204D1-F9BD-4643-8480-6EA41EB484F1}" type="datetimeFigureOut">
              <a:rPr lang="ru-RU" noProof="0" smtClean="0"/>
              <a:pPr/>
              <a:t>27.11.2024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158" y="6041363"/>
            <a:ext cx="62959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8426" y="6041363"/>
            <a:ext cx="68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3890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43" r:id="rId13"/>
    <p:sldLayoutId id="2147483844" r:id="rId14"/>
    <p:sldLayoutId id="2147483845" r:id="rId15"/>
    <p:sldLayoutId id="2147483846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063" rtl="0" eaLnBrk="1" latinLnBrk="0" hangingPunct="1">
        <a:spcBef>
          <a:spcPct val="0"/>
        </a:spcBef>
        <a:buNone/>
        <a:defRPr sz="3599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797" indent="-342797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79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727" indent="-285664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657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599720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6783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3846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0908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7971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5034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117601" y="1916832"/>
            <a:ext cx="8649220" cy="345638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Организационные вопросы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проведения итогового 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сочинения  </a:t>
            </a:r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(изложения) </a:t>
            </a: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в образовательных организациях </a:t>
            </a:r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в 2024/2025 учебном году</a:t>
            </a: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7601" y="5445224"/>
            <a:ext cx="10881467" cy="1244600"/>
          </a:xfrm>
        </p:spPr>
        <p:txBody>
          <a:bodyPr>
            <a:normAutofit fontScale="92500" lnSpcReduction="10000"/>
          </a:bodyPr>
          <a:lstStyle/>
          <a:p>
            <a:pPr algn="r">
              <a:defRPr/>
            </a:pPr>
            <a:endParaRPr lang="ru-RU" altLang="ru-RU" sz="2600" b="1" dirty="0" smtClean="0">
              <a:solidFill>
                <a:srgbClr val="002060"/>
              </a:solidFill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  <a:p>
            <a:pPr algn="r">
              <a:defRPr/>
            </a:pPr>
            <a:r>
              <a:rPr lang="ru-RU" alt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Специалист РЦОИ</a:t>
            </a:r>
            <a:endParaRPr lang="ru-RU" altLang="ru-RU" sz="2200" dirty="0">
              <a:solidFill>
                <a:srgbClr val="002060"/>
              </a:solidFill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  <a:p>
            <a:pPr algn="r">
              <a:defRPr/>
            </a:pPr>
            <a:r>
              <a:rPr lang="ru-RU" alt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    Попова Лариса Фёдоровна</a:t>
            </a:r>
            <a:endParaRPr lang="ru-RU" altLang="ru-RU" sz="2200" dirty="0">
              <a:solidFill>
                <a:srgbClr val="002060"/>
              </a:solidFill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1269877" y="260648"/>
            <a:ext cx="950505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u"/>
              <a:defRPr sz="2000" b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 dirty="0">
                <a:solidFill>
                  <a:srgbClr val="002060"/>
                </a:solidFill>
                <a:effectLst/>
                <a:latin typeface="Times New Roman" pitchFamily="18" charset="0"/>
              </a:rPr>
              <a:t>ГАУ ДПО «Волгоградская государственная академия последипломного образования</a:t>
            </a:r>
            <a:r>
              <a:rPr lang="ru-RU" altLang="ru-RU" sz="18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»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itchFamily="18" charset="0"/>
              </a:rPr>
              <a:t> «Центр оценки качества образования»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 b="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Региональный центр обработки информации</a:t>
            </a:r>
            <a:endParaRPr lang="ru-RU" altLang="ru-RU" sz="1800" b="0" dirty="0">
              <a:solidFill>
                <a:srgbClr val="002060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26161" y="6172200"/>
            <a:ext cx="4536504" cy="517624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оябрь 2024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3852" y="304800"/>
            <a:ext cx="10157354" cy="6675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 </a:t>
            </a: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руководителя ОО при </a:t>
            </a:r>
            <a:r>
              <a:rPr lang="ru-RU" sz="3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проведении ИС (И)</a:t>
            </a:r>
            <a:br>
              <a:rPr lang="ru-RU" sz="3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761" y="764704"/>
            <a:ext cx="11737304" cy="432048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817563" algn="l"/>
              </a:tabLst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Контроль  правильности заполнения бланков участниками и организаторами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817563" algn="l"/>
              </a:tabLst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Принятие  экзаменационных материалов: </a:t>
            </a:r>
            <a:r>
              <a:rPr lang="ru-RU" sz="28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поаудиторно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упакованных бланков, черновиков (файлы), форм отчетности и др.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817563" algn="l"/>
              </a:tabLst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Контроль  правильность заполнения  форм отчетности  ИС-05 – ведомостей  проведения, частичное заполнение ИС-06 и пр.</a:t>
            </a:r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817563" algn="l"/>
              </a:tabLst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Копирование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оригиналов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заполненных бланков ИС(И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722313" algn="l"/>
              </a:tabLst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Передача конвертов  с оригиналами работ,  копиями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бланков и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 отчётности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МПК (приказ №981  п.4, 8)</a:t>
            </a:r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722313" algn="l"/>
              </a:tabLst>
            </a:pPr>
            <a:r>
              <a:rPr lang="ru-RU" sz="2800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!!!Не копируются бланки тех, кто не завершил работу или был удален (их бланки вместе с ИС-08 или ИС-09 передаются </a:t>
            </a:r>
            <a:r>
              <a:rPr lang="ru-RU" sz="2800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МПК </a:t>
            </a:r>
            <a:r>
              <a:rPr lang="ru-RU" sz="2800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сканирования)</a:t>
            </a:r>
            <a:endParaRPr lang="ru-RU" altLang="ru-RU" sz="2800" kern="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909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3852" y="304800"/>
            <a:ext cx="10809751" cy="5764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 руководителя ОО </a:t>
            </a: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проведении </a:t>
            </a:r>
            <a: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 (И)</a:t>
            </a:r>
            <a:r>
              <a:rPr lang="ru-RU" sz="3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3772" y="908720"/>
            <a:ext cx="11593289" cy="5184576"/>
          </a:xfrm>
        </p:spPr>
        <p:txBody>
          <a:bodyPr>
            <a:noAutofit/>
          </a:bodyPr>
          <a:lstStyle/>
          <a:p>
            <a:pPr marL="0" indent="0">
              <a:buNone/>
              <a:tabLst>
                <a:tab pos="180975" algn="l"/>
              </a:tabLst>
              <a:defRPr/>
            </a:pPr>
            <a:r>
              <a:rPr lang="ru-RU" sz="2800" kern="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Своевременное ознакомление участников и их родителей с результатами ИС(И).</a:t>
            </a:r>
          </a:p>
          <a:p>
            <a:pPr marL="0" indent="0">
              <a:buNone/>
              <a:tabLst>
                <a:tab pos="180975" algn="l"/>
              </a:tabLst>
              <a:defRPr/>
            </a:pPr>
            <a:r>
              <a:rPr lang="ru-RU" sz="2800" kern="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Контроль за возвратом конвертов с оригиналами бланков ИС(И) из МПК в ОО.</a:t>
            </a:r>
          </a:p>
          <a:p>
            <a:pPr marL="0" indent="0">
              <a:buNone/>
              <a:tabLst>
                <a:tab pos="180975" algn="l"/>
              </a:tabLst>
              <a:defRPr/>
            </a:pPr>
            <a:r>
              <a:rPr lang="ru-RU" sz="2800" kern="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При необходимости организация повторного </a:t>
            </a:r>
            <a:r>
              <a:rPr lang="ru-RU" sz="2800" kern="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ИС(И) </a:t>
            </a:r>
            <a:r>
              <a:rPr lang="ru-RU" sz="2800" kern="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(«незачет», «не завершил», «удален»)</a:t>
            </a:r>
          </a:p>
          <a:p>
            <a:pPr marL="0" indent="0">
              <a:buNone/>
              <a:tabLst>
                <a:tab pos="180975" algn="l"/>
              </a:tabLst>
              <a:defRPr/>
            </a:pPr>
            <a:r>
              <a:rPr lang="ru-RU" sz="2800" dirty="0" smtClean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4. Хранение в ОО в течение 4 лет оригиналов бланков ИС(И), аудиозаписей устных ИС(И); ИС(И) выпускников прошлых лет – хранятся в МОУО.</a:t>
            </a:r>
          </a:p>
          <a:p>
            <a:pPr marL="0" indent="0">
              <a:buNone/>
              <a:tabLst>
                <a:tab pos="180975" algn="l"/>
              </a:tabLst>
              <a:defRPr/>
            </a:pPr>
            <a:r>
              <a:rPr lang="ru-RU" sz="2800" dirty="0" smtClean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5. По </a:t>
            </a:r>
            <a:r>
              <a:rPr lang="ru-RU" sz="2800" dirty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истечении срока хранения </a:t>
            </a:r>
            <a:r>
              <a:rPr lang="ru-RU" sz="2800" dirty="0" smtClean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организовать уничтожение </a:t>
            </a:r>
            <a:r>
              <a:rPr lang="ru-RU" sz="2800" dirty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оригиналов бланков </a:t>
            </a:r>
            <a:r>
              <a:rPr lang="ru-RU" sz="2800" dirty="0" smtClean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ИС(И)  комиссиями</a:t>
            </a:r>
            <a:r>
              <a:rPr lang="ru-RU" sz="2800" dirty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, возглавляемыми руководителями </a:t>
            </a:r>
            <a:r>
              <a:rPr lang="ru-RU" sz="2800" dirty="0" smtClean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ОО </a:t>
            </a:r>
            <a:r>
              <a:rPr lang="ru-RU" sz="2800" dirty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или МОУО</a:t>
            </a:r>
            <a:r>
              <a:rPr lang="ru-RU" sz="2800" dirty="0" smtClean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04050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7913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432" y="5027613"/>
            <a:ext cx="9721434" cy="17065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0" y="1"/>
            <a:ext cx="12188825" cy="10064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оформления и оценивания бланков ИС(И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alt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altLang="ru-RU" sz="2800" b="1" dirty="0" smtClean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Заполнение бланка регистрации</a:t>
            </a:r>
            <a:endParaRPr lang="ru-RU" altLang="ru-RU" sz="2800" b="1" dirty="0">
              <a:solidFill>
                <a:srgbClr val="0405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Group 10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0086756"/>
              </p:ext>
            </p:extLst>
          </p:nvPr>
        </p:nvGraphicFramePr>
        <p:xfrm>
          <a:off x="134493" y="1006475"/>
          <a:ext cx="11836373" cy="4049034"/>
        </p:xfrm>
        <a:graphic>
          <a:graphicData uri="http://schemas.openxmlformats.org/drawingml/2006/table">
            <a:tbl>
              <a:tblPr/>
              <a:tblGrid>
                <a:gridCol w="4850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862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295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Заполняемые участником поля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Указания по заполнению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295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региона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субъекта РФ:  34 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295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ОО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ОО, где учится участник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295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Класс: номер, буква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Класс, в котором учится:   11а (12 а)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295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 проведения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ОО, где пишет сочинение (изложение)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295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кабинета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Указывается номер аудитории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295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проведения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6-12-23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295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вида работы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– сочинение, 21 – изложение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295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вида работы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СОЧИНЕНИЕ   или   ИЗЛОЖЕНИЕ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295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темы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159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бланков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использованных в работе бланков записи 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7863485" y="6007100"/>
            <a:ext cx="1058058" cy="5397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1639991" y="6007101"/>
            <a:ext cx="6223495" cy="26987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20620" y="5124451"/>
            <a:ext cx="2128812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ru-RU" altLang="ru-RU" sz="1800" b="1" dirty="0">
                <a:solidFill>
                  <a:srgbClr val="002060"/>
                </a:solidFill>
                <a:effectLst/>
                <a:ea typeface="+mn-ea"/>
                <a:cs typeface="Times New Roman" panose="02020603050405020304" pitchFamily="18" charset="0"/>
              </a:rPr>
              <a:t>(заполняется членом комиссии при сдаче работы)</a:t>
            </a:r>
          </a:p>
        </p:txBody>
      </p:sp>
    </p:spTree>
    <p:extLst>
      <p:ext uri="{BB962C8B-B14F-4D97-AF65-F5344CB8AC3E}">
        <p14:creationId xmlns:p14="http://schemas.microsoft.com/office/powerpoint/2010/main" val="3216129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"/>
            <a:ext cx="12188825" cy="1071563"/>
          </a:xfrm>
          <a:prstGeom prst="rect">
            <a:avLst/>
          </a:prstGeom>
          <a:solidFill>
            <a:srgbClr val="4396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ru-RU" alt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бланка регистрации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79327" y="1408114"/>
            <a:ext cx="11488391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средней части бланка регистрации расположена краткая инструкция по заполнению бланков и выполнению итогового сочинения (изложения), а также поле для подписи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участника.</a:t>
            </a:r>
          </a:p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Смотрим «Правила заполнения бланков»</a:t>
            </a:r>
            <a:endParaRPr lang="ru-RU" sz="2400" b="1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2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" y="3429000"/>
            <a:ext cx="10377412" cy="2743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7251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"/>
            <a:ext cx="12188825" cy="764704"/>
          </a:xfrm>
          <a:prstGeom prst="rect">
            <a:avLst/>
          </a:prstGeom>
          <a:solidFill>
            <a:srgbClr val="4396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оформления бланков участника со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статусом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 закончил»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9756" y="786930"/>
            <a:ext cx="11089432" cy="36471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если участник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состоянию здоровья или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др. причинам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может завершить написание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ИС(И),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 может покинуть место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проведения.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оригинале бланка регистрации такого участника организатор ставит метку в поле «Не закончил» и свою подпись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Организатор вносит соответствующую отметку в форму ИС-05,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данной форме участник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ставит свою подпись. Составляется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 (форма ИС-08).</a:t>
            </a:r>
          </a:p>
          <a:p>
            <a:pPr algn="just">
              <a:defRPr/>
            </a:pP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 окончании ИС(И) комплект бланков такого участника кладется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первым в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пакет  аудитории. Копирование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бланков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обучающего, досрочно завершившего ИС(И), </a:t>
            </a:r>
            <a:r>
              <a:rPr lang="ru-RU" sz="2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проводится.</a:t>
            </a:r>
          </a:p>
          <a:p>
            <a:pPr algn="just">
              <a:defRPr/>
            </a:pP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 МПК такое ИС(И) </a:t>
            </a:r>
            <a:r>
              <a:rPr lang="ru-RU" sz="2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проверяется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Ответственное лицо в МПК за перенос результатов оценивания в оригинале бланка регистрации  вносит метку в поле </a:t>
            </a:r>
            <a:r>
              <a:rPr lang="ru-RU" sz="2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«Незачет»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работе в целом и ставит свою подпись.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585" y="4434081"/>
            <a:ext cx="5040560" cy="2383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1499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"/>
            <a:ext cx="12188825" cy="548679"/>
          </a:xfrm>
          <a:prstGeom prst="rect">
            <a:avLst/>
          </a:prstGeom>
          <a:solidFill>
            <a:srgbClr val="4396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оформления бланков участника со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статусом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«Удален»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7749" y="548680"/>
            <a:ext cx="11161440" cy="3877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5250" algn="just">
              <a:buAutoNum type="arabicPeriod"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если участник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ИС(И)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нарушил установленные требования, он удаляется с итогового сочинения (изложения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оригинале бланка регистрации такого участника организатор ставит метку в поле «Удален» и свою подпись.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рганизатор вносит соответствующую отметку в форму ИС-05, в данной форме участник ставит свою подпись. Составляется акт (форма ИС-09). </a:t>
            </a:r>
          </a:p>
          <a:p>
            <a:pPr marL="95250" algn="just">
              <a:defRPr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 окончании ИС(И) комплект бланков такого участника кладется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первым в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пакет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аудитории. Копирование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бланков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обучающегося, удаленного с ИС(И),</a:t>
            </a:r>
          </a:p>
          <a:p>
            <a:pPr marL="95250" algn="just">
              <a:defRPr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проводится.</a:t>
            </a:r>
          </a:p>
          <a:p>
            <a:pPr marL="95250" algn="just">
              <a:defRPr/>
            </a:pP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МПК такое ИС(И) не проверяется. Ответственное лицо в МПК за перенос результатов оценивания в оригинале бланка регистрации  вносит метку в поле </a:t>
            </a: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«Незачет»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работе в целом и ставит свою подпись.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948" y="4367054"/>
            <a:ext cx="4495800" cy="2402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2367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88825" cy="1155700"/>
          </a:xfrm>
          <a:prstGeom prst="rect">
            <a:avLst/>
          </a:prstGeom>
          <a:solidFill>
            <a:srgbClr val="4396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t">
              <a:defRPr/>
            </a:pPr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заполнения</a:t>
            </a:r>
          </a:p>
          <a:p>
            <a:pPr algn="ctr" fontAlgn="t">
              <a:defRPr/>
            </a:pPr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бланка записи ответов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518348" y="2078416"/>
            <a:ext cx="57606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ru-RU" sz="24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бланке записи участники итогового сочинения (изложения) переписывают </a:t>
            </a:r>
            <a:r>
              <a:rPr lang="ru-RU" altLang="ru-RU" sz="2400" b="1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выбранной ими темы сочинения (текста изложения).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88" y="2030791"/>
            <a:ext cx="4695825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863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5780" y="764704"/>
            <a:ext cx="11520133" cy="5893048"/>
          </a:xfrm>
        </p:spPr>
        <p:txBody>
          <a:bodyPr rtlCol="0">
            <a:noAutofit/>
          </a:bodyPr>
          <a:lstStyle/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alt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Несовпадение </a:t>
            </a:r>
            <a:r>
              <a:rPr lang="ru-RU" altLang="ru-RU" sz="28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кода работы </a:t>
            </a:r>
            <a:r>
              <a:rPr lang="ru-RU" alt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регистрационного бланка и кодов работы бланков записей.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541338" algn="l"/>
              </a:tabLst>
              <a:defRPr/>
            </a:pPr>
            <a:r>
              <a:rPr lang="ru-RU" altLang="ru-RU" sz="2800" b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Организаторы в аудиториях путают бланки нескольких участников между собой при выдаче бланков 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541338" algn="l"/>
              </a:tabLst>
              <a:defRPr/>
            </a:pPr>
            <a:r>
              <a:rPr lang="ru-RU" altLang="ru-RU" sz="2800" b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Передача неиспользованных </a:t>
            </a:r>
            <a:r>
              <a:rPr lang="ru-RU" altLang="ru-RU" sz="2800" b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бланков </a:t>
            </a:r>
            <a:r>
              <a:rPr lang="ru-RU" altLang="ru-RU" sz="2800" b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одного участника другому участнику</a:t>
            </a:r>
          </a:p>
          <a:p>
            <a:pPr marL="31750" indent="-31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Неправильное заполнение полей бланков регистрации и бланков записей.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altLang="ru-RU" sz="2800" b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Несовпадение </a:t>
            </a:r>
            <a:r>
              <a:rPr lang="ru-RU" altLang="ru-RU" sz="2800" b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номера </a:t>
            </a:r>
            <a:r>
              <a:rPr lang="ru-RU" altLang="ru-RU" sz="2800" b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аудитории</a:t>
            </a:r>
          </a:p>
          <a:p>
            <a:pPr marL="511228" indent="-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altLang="ru-RU" sz="2800" b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Незаполненные обязательные поля (особенно в бланках записей)</a:t>
            </a:r>
            <a:endParaRPr lang="ru-RU" altLang="ru-RU" sz="2800" b="1" dirty="0">
              <a:solidFill>
                <a:srgbClr val="5B9BD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1228" indent="-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altLang="ru-RU" sz="2800" b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Неверное заполнение поля «место проведения»</a:t>
            </a:r>
          </a:p>
          <a:p>
            <a:pPr marL="511228" indent="-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altLang="ru-RU" sz="2800" b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Неверно указан код выполняемой работы</a:t>
            </a:r>
          </a:p>
          <a:p>
            <a:pPr marL="511228" indent="-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altLang="ru-RU" sz="2800" b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Неверно указано количество бланков записи у </a:t>
            </a:r>
            <a:r>
              <a:rPr lang="ru-RU" altLang="ru-RU" sz="2800" b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</a:t>
            </a:r>
            <a:endParaRPr lang="ru-RU" altLang="ru-RU" sz="2800" b="1" dirty="0">
              <a:solidFill>
                <a:srgbClr val="5B9BD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5780" y="0"/>
            <a:ext cx="11073633" cy="764704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ошибки </a:t>
            </a:r>
            <a:r>
              <a:rPr lang="ru-RU" sz="2800" b="1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этапе написания </a:t>
            </a:r>
            <a:r>
              <a:rPr lang="ru-RU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участниками ИС (И) в ОО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3261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Заголовок 2"/>
          <p:cNvSpPr>
            <a:spLocks noGrp="1"/>
          </p:cNvSpPr>
          <p:nvPr>
            <p:ph idx="1"/>
          </p:nvPr>
        </p:nvSpPr>
        <p:spPr>
          <a:xfrm>
            <a:off x="677158" y="2160590"/>
            <a:ext cx="10597267" cy="3880773"/>
          </a:xfrm>
        </p:spPr>
        <p:txBody>
          <a:bodyPr/>
          <a:lstStyle/>
          <a:p>
            <a:pPr marL="0" indent="0" algn="ctr">
              <a:buFontTx/>
              <a:buNone/>
            </a:pPr>
            <a:endParaRPr lang="ru-RU" altLang="ru-RU" dirty="0" smtClean="0">
              <a:solidFill>
                <a:srgbClr val="FF0000"/>
              </a:solidFill>
            </a:endParaRPr>
          </a:p>
          <a:p>
            <a:pPr marL="0" indent="0" algn="ctr">
              <a:buFontTx/>
              <a:buNone/>
            </a:pPr>
            <a:endParaRPr lang="ru-RU" altLang="ru-RU" dirty="0" smtClean="0">
              <a:solidFill>
                <a:srgbClr val="FF0000"/>
              </a:solidFill>
            </a:endParaRPr>
          </a:p>
          <a:p>
            <a:pPr marL="0" indent="0" algn="ctr">
              <a:buFontTx/>
              <a:buNone/>
            </a:pPr>
            <a:endParaRPr lang="ru-RU" altLang="ru-RU" dirty="0" smtClean="0">
              <a:solidFill>
                <a:srgbClr val="FF0000"/>
              </a:solidFill>
            </a:endParaRPr>
          </a:p>
          <a:p>
            <a:pPr marL="0" indent="0" algn="ctr">
              <a:buFontTx/>
              <a:buNone/>
            </a:pPr>
            <a:r>
              <a:rPr lang="ru-RU" altLang="ru-RU" sz="44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pPr marL="0" indent="0" algn="ctr">
              <a:buFontTx/>
              <a:buNone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5178" y="3998838"/>
            <a:ext cx="11711037" cy="23749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горячей линии ГИА-9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ГИА-11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8(8442)606-608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8(8442)606-607</a:t>
            </a:r>
          </a:p>
        </p:txBody>
      </p:sp>
      <p:pic>
        <p:nvPicPr>
          <p:cNvPr id="76804" name="Picture 2" descr="http://profobraz.by/wp-content/uploads/2017/01/urov_obrazov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410" y="304800"/>
            <a:ext cx="4894574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Users\Marinades\Desktop\992cd0b81a6e1043ed0e77c07c5ff2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124" y="186877"/>
            <a:ext cx="5135860" cy="325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40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5859" y="116632"/>
            <a:ext cx="10148803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положения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478" y="692696"/>
            <a:ext cx="11691563" cy="5904656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b="1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8000" b="1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(И)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декабря 2024 года; дополнительные сроки – 5 февраля и 9 апреля 2025 года.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- 3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часа 55 минут (235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мин). Начало в 10.00 по местному времени.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b="1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ИС(И)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в школах, СПО – в соответствии со схемой (приказы  № 981 и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954).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b="1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сочинение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пишут выпускники текущего года, экстерны ( как допуск к ГИА); учащиеся СПО, выпускники прошлых лет, обучающиеся в иностранных ОО, лица со справкой об обучении (с целью использования результатов, по желанию) </a:t>
            </a:r>
            <a:r>
              <a:rPr lang="ru-RU" sz="8000" b="1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2.1,2.2  Порядка проведения ИСИ в Волгоградской области.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b="1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изложение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пишут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с ОВЗ, дети-инвалиды и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инвалиды; обучающиеся в специальных учебно-воспитательных учреждениях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закрытого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типа, обучающиеся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дому.  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</a:t>
            </a:r>
            <a:r>
              <a:rPr lang="ru-RU" sz="8000" b="1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ИС(И) </a:t>
            </a:r>
            <a:r>
              <a:rPr lang="ru-RU" sz="8000" b="1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ОВЗ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детей-инвалидов и инвалидов продолжительность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увеличивается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1,5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часа. При продолжительности 4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более часа организуется питание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перерывы. </a:t>
            </a:r>
            <a:r>
              <a:rPr lang="ru-RU" sz="8000" b="1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ИС(И)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может быть в письменной и устной форме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10 классов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участвуют в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ИС(И).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написания </a:t>
            </a:r>
            <a:r>
              <a:rPr lang="ru-RU" sz="8000" b="1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ИС(И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не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включается время, выделенное на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инструктаж участников,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ими регистрационных полей и др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участия в итоговом сочинении (изложении)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заявления подаются не позднее чем за две недели до начала проведения итогового сочинения (изложения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т.е. до 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ноября 2024г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результатами 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ИСИ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участники знакомятся в своих ОО или местах регистрации на участие в 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ИСИ.                        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как допуск к ГИА бессрочен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ru-RU" sz="8000" dirty="0" smtClean="0">
              <a:solidFill>
                <a:srgbClr val="0405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ru-RU" sz="8000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5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17748" y="692695"/>
            <a:ext cx="236730" cy="27725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17748" y="1307616"/>
            <a:ext cx="236730" cy="27725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17748" y="3506397"/>
            <a:ext cx="236730" cy="27725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17748" y="4359714"/>
            <a:ext cx="236730" cy="27425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117748" y="4725144"/>
            <a:ext cx="236730" cy="27425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117748" y="5367178"/>
            <a:ext cx="236730" cy="27425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117748" y="6051254"/>
            <a:ext cx="236730" cy="332493"/>
          </a:xfrm>
          <a:prstGeom prst="triangle">
            <a:avLst>
              <a:gd name="adj" fmla="val 427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47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884" y="188640"/>
            <a:ext cx="8856984" cy="50405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Повторный допуск к написанию ИС(И)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158" y="692696"/>
            <a:ext cx="11177894" cy="58326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Методические рекомендации по  организации  и проведению итогового сочинения (изложения) в 2024/25 учебном году»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траница 10, пункт  2, последний абзац.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Особенности </a:t>
            </a: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и проведения ИС(И) для лиц с 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ОВЗ</a:t>
            </a: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детей-инвалидов и инвалидов </a:t>
            </a:r>
            <a:endParaRPr lang="ru-RU" sz="32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рекомендации по  организации  и проведению итогового сочинения (изложения) в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2024/25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учебном году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 </a:t>
            </a:r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страница 24, </a:t>
            </a:r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 </a:t>
            </a:r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4.3 Устная </a:t>
            </a:r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- страница </a:t>
            </a:r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27, </a:t>
            </a:r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 </a:t>
            </a:r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4.3.5.8.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32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32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298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158" y="188640"/>
            <a:ext cx="10597267" cy="100811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Обратить внимание! Особенности тем итогового сочинения</a:t>
            </a:r>
            <a:b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158" y="908720"/>
            <a:ext cx="11105886" cy="5688632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 закрытый банк тем итогового сочинения на основе тех тем, которые использовались в прошлые годы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1. Духовно-нравственные ориентиры в жизни человека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2. Семья, общество, Отечество в жизни человека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3. Природа и культура в жизни человека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возможность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выбора темы сочинения: каждый комплект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включает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пять, а шесть тем – по две темы из каждого раздела банка: 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Темы 1, 2 «Духовно-нравственные ориентиры в жизни человека». 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Темы 3, 4 «Семья, общество, Отечество в жизни человека». </a:t>
            </a: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Темы 5, 6 «Природа и культура в жизни человека». </a:t>
            </a:r>
          </a:p>
          <a:p>
            <a:pPr algn="just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стр.6-8 размещены комментарии к разделам закрытого банка, требования при составлении тем итогового сочинения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образец комплекта тем.</a:t>
            </a:r>
          </a:p>
          <a:p>
            <a:pPr algn="just"/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 привязаны к определенным разделам и подразделам банка, но сочинение участника может быть написано так, что по содержанию оно окажется ближе другому разделу. Участник вправе выбирать свой ракурс раскрытия темы, который может совпасть или не совпасть с комментариями к разделу, в рамках которого сформулирована тема.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МР Приложение1. Инструкция для участника итогового сочинения к комплекту тем итогового сочинения стр. 35)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80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765" y="304800"/>
            <a:ext cx="11449272" cy="16256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Обратить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Особенности тем итогового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изложения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158" y="980728"/>
            <a:ext cx="10597267" cy="5544616"/>
          </a:xfrm>
        </p:spPr>
        <p:txBody>
          <a:bodyPr>
            <a:normAutofit fontScale="85000" lnSpcReduction="20000"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года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изложение проводится с использованием текстов из открытого банка текстов для итогового изложения (далее – банк изложений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Банк текстов изложения уже в открытом доступе на официальном сайте ФИПИ.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банк изложений включены тексты отечественных авторов, разработанные в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2014-2024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годах. Тексты распределены по трем разделам с учетом их содержательно-тематической направленности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1. Нравственные ценности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Включены тексты о добре, счастье, любви, правде, дружбе, милосердии, творчестве; в них поднимаются вопросы, связанные с духовными ценностями, нравственным выбором человека, межличностными отношениями. </a:t>
            </a: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2. Мир природы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Включены тексты о красоте окружающего мира, поводках животных, их дружбе с человеком; тексты побуждают задуматься об экологических проблемах, жизненных уроках, которые природа преподает человеку. </a:t>
            </a: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3. События истории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Включены страницы биографий выдающихся деятелей культуры, науки и техники, а также тексты, позволяющие вспомнить важные события отечественной истории мирного и военного времени, подвиги на фронте и в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тылу. ( МР Приложение 2. Инструкция для участника итогового изложения к тексту для итогового изложения)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64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3"/>
          <p:cNvSpPr>
            <a:spLocks noGrp="1"/>
          </p:cNvSpPr>
          <p:nvPr>
            <p:ph type="title"/>
          </p:nvPr>
        </p:nvSpPr>
        <p:spPr>
          <a:xfrm>
            <a:off x="189756" y="476672"/>
            <a:ext cx="11809311" cy="100811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организация  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подготовке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проведению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 (И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(до </a:t>
            </a:r>
            <a:r>
              <a:rPr lang="ru-RU" sz="28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ноября 2024 г.)</a:t>
            </a:r>
            <a:endParaRPr lang="ru-RU" alt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379513" y="1268760"/>
            <a:ext cx="11403531" cy="558924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u"/>
              <a:defRPr sz="2000" b="1">
                <a:solidFill>
                  <a:schemeClr val="folHlink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tabLst>
                <a:tab pos="180975" algn="l"/>
              </a:tabLst>
              <a:defRPr/>
            </a:pPr>
            <a:r>
              <a:rPr lang="ru-RU" sz="2800" b="0" kern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1.Создает комиссию ОО по проведению ИС (И).</a:t>
            </a:r>
          </a:p>
          <a:p>
            <a:pPr marL="0" indent="0">
              <a:buNone/>
              <a:tabLst>
                <a:tab pos="180975" algn="l"/>
              </a:tabLst>
              <a:defRPr/>
            </a:pPr>
            <a:r>
              <a:rPr lang="ru-RU" sz="2800" b="0" kern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Предоставляет </a:t>
            </a:r>
            <a:r>
              <a:rPr lang="ru-RU" sz="2800" b="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в МОУО для внесения в РИС. </a:t>
            </a:r>
          </a:p>
          <a:p>
            <a:pPr marL="0" indent="0">
              <a:spcBef>
                <a:spcPts val="0"/>
              </a:spcBef>
              <a:buNone/>
              <a:tabLst>
                <a:tab pos="180975" algn="l"/>
              </a:tabLst>
              <a:defRPr/>
            </a:pPr>
            <a:r>
              <a:rPr lang="ru-RU" sz="2800" b="0" kern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800" b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Организовывает </a:t>
            </a:r>
            <a:r>
              <a:rPr lang="ru-RU" sz="2800" b="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регистрацию обучающихся для участия в ИС(И).</a:t>
            </a:r>
          </a:p>
          <a:p>
            <a:pPr marL="0" indent="0">
              <a:spcBef>
                <a:spcPts val="0"/>
              </a:spcBef>
              <a:buNone/>
              <a:tabLst>
                <a:tab pos="180975" algn="l"/>
              </a:tabLst>
              <a:defRPr/>
            </a:pPr>
            <a:r>
              <a:rPr lang="ru-RU" sz="2800" b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800" b="0" kern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Информирует </a:t>
            </a:r>
            <a:r>
              <a:rPr lang="ru-RU" sz="2800" b="0" kern="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персонал, привлекаемый к проведению ИС(И), </a:t>
            </a:r>
            <a:r>
              <a:rPr lang="ru-RU" sz="2800" b="0" kern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порядке проведения, о методических документах </a:t>
            </a:r>
            <a:r>
              <a:rPr lang="ru-RU" sz="2800" b="0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(под подпись). </a:t>
            </a:r>
          </a:p>
          <a:p>
            <a:pPr marL="0" indent="0">
              <a:spcBef>
                <a:spcPts val="0"/>
              </a:spcBef>
              <a:buNone/>
              <a:tabLst>
                <a:tab pos="180975" algn="l"/>
              </a:tabLst>
              <a:defRPr/>
            </a:pPr>
            <a:r>
              <a:rPr lang="ru-RU" sz="2800" b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800" b="0" kern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Создает комиссию </a:t>
            </a:r>
            <a:r>
              <a:rPr lang="ru-RU" sz="2800" b="0" kern="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 по проведению ИС (И</a:t>
            </a:r>
            <a:r>
              <a:rPr lang="ru-RU" sz="2800" b="0" kern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sz="2800" kern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 7.7 Порядка</a:t>
            </a:r>
            <a:endParaRPr lang="ru-RU" sz="28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  <a:tabLst>
                <a:tab pos="180975" algn="l"/>
              </a:tabLst>
              <a:defRPr/>
            </a:pPr>
            <a:r>
              <a:rPr lang="ru-RU" sz="2800" b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800" b="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Информирует  </a:t>
            </a:r>
            <a:r>
              <a:rPr lang="ru-RU" sz="2800" b="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и родителей </a:t>
            </a:r>
            <a:r>
              <a:rPr lang="ru-RU" sz="2800" b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порядке проведения </a:t>
            </a:r>
            <a:endParaRPr lang="ru-RU" sz="2800" b="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  <a:tabLst>
                <a:tab pos="180975" algn="l"/>
              </a:tabLst>
              <a:defRPr/>
            </a:pPr>
            <a:r>
              <a:rPr lang="ru-RU" sz="2800" b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 </a:t>
            </a:r>
            <a:r>
              <a:rPr lang="ru-RU" sz="2800" b="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(И)  и  </a:t>
            </a:r>
            <a:r>
              <a:rPr lang="ru-RU" sz="2800" b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инструкциях  </a:t>
            </a:r>
            <a:r>
              <a:rPr lang="ru-RU" sz="2800" b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(под </a:t>
            </a:r>
            <a:r>
              <a:rPr lang="ru-RU" sz="2800" b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подпись), </a:t>
            </a:r>
            <a:r>
              <a:rPr lang="ru-RU" sz="2800" b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 с </a:t>
            </a:r>
            <a:r>
              <a:rPr lang="ru-RU" sz="2800" b="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амяткой участника ИС(И)</a:t>
            </a:r>
            <a:endParaRPr lang="ru-RU" sz="2800" b="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  <a:tabLst>
                <a:tab pos="180975" algn="l"/>
              </a:tabLst>
              <a:defRPr/>
            </a:pPr>
            <a:r>
              <a:rPr lang="ru-RU" sz="2800" b="0" kern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 Определяет состав учителей-предметников и др. специалистов для работы в  муниципальной предметной комиссии (МПК) по проверке</a:t>
            </a:r>
          </a:p>
          <a:p>
            <a:pPr marL="0" indent="0">
              <a:buNone/>
              <a:tabLst>
                <a:tab pos="180975" algn="l"/>
              </a:tabLst>
              <a:defRPr/>
            </a:pPr>
            <a:r>
              <a:rPr lang="ru-RU" sz="2800" b="0" kern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ИС (И).</a:t>
            </a:r>
          </a:p>
          <a:p>
            <a:pPr marL="0" indent="0">
              <a:buFont typeface="Wingdings" pitchFamily="2" charset="2"/>
              <a:buNone/>
              <a:defRPr/>
            </a:pPr>
            <a:endParaRPr lang="ru-RU" sz="2400" kern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kern="0" dirty="0" smtClean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kern="0" dirty="0" smtClean="0">
              <a:effectLst/>
            </a:endParaRPr>
          </a:p>
          <a:p>
            <a:pPr>
              <a:defRPr/>
            </a:pPr>
            <a:endParaRPr lang="ru-RU" kern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4736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158" y="404664"/>
            <a:ext cx="8594429" cy="122413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Функционал 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руководителя ОО при </a:t>
            </a:r>
            <a:b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подготовке к проведению ИС (И)</a:t>
            </a:r>
            <a:b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81844" y="1628800"/>
            <a:ext cx="1065718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«На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этапе подготовки к проведению итогового сочинения (изложения) руководитель должен ознакомиться с:</a:t>
            </a:r>
            <a:endParaRPr lang="ru-RU" sz="2800" dirty="0">
              <a:latin typeface="Courier New" panose="02070309020205020404" pitchFamily="49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нормативными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правовыми документами, регламентирующими проведение итогового сочинения (изложения);</a:t>
            </a:r>
            <a:endParaRPr lang="ru-RU" sz="2800" dirty="0">
              <a:solidFill>
                <a:srgbClr val="FF0000"/>
              </a:solidFill>
              <a:latin typeface="Courier New" panose="02070309020205020404" pitchFamily="49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-Порядком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организации и проведения итогового сочинения (изложения)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Волгоградской области, утвержденным комитетом;</a:t>
            </a:r>
            <a:endParaRPr lang="ru-RU" sz="2800" dirty="0">
              <a:solidFill>
                <a:srgbClr val="FF0000"/>
              </a:solidFill>
              <a:latin typeface="Courier New" panose="02070309020205020404" pitchFamily="49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-методическими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рекомендациями </a:t>
            </a:r>
            <a:r>
              <a:rPr lang="ru-RU" sz="2800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Рособрнадзора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по организации и проведению итогового сочинения (изложения);</a:t>
            </a:r>
            <a:endParaRPr lang="ru-RU" sz="2800" dirty="0">
              <a:solidFill>
                <a:srgbClr val="FF0000"/>
              </a:solidFill>
              <a:latin typeface="Courier New" panose="02070309020205020404" pitchFamily="49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-инструкциями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определяющими порядок работы лиц, привлекаемых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проведению итогового сочинения (изложения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)»</a:t>
            </a:r>
          </a:p>
          <a:p>
            <a:pPr indent="450215">
              <a:spcAft>
                <a:spcPts val="0"/>
              </a:spcAft>
            </a:pPr>
            <a:r>
              <a:rPr lang="ru-RU" sz="2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См. приказ №87 от 18.11.2024г.</a:t>
            </a:r>
            <a:endParaRPr lang="ru-RU" sz="2800" dirty="0">
              <a:solidFill>
                <a:srgbClr val="FF0000"/>
              </a:solidFill>
              <a:effectLst/>
              <a:latin typeface="Courier New" panose="02070309020205020404" pitchFamily="49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34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158" y="0"/>
            <a:ext cx="8594429" cy="16288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 руководителя ОО при </a:t>
            </a:r>
            <a:b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подготовке 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проведению ИС (И)</a:t>
            </a:r>
            <a:b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 4 декабря  2024г. )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158" y="1844824"/>
            <a:ext cx="10025766" cy="432737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      Р                                                                       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                                                                           </a:t>
            </a:r>
          </a:p>
          <a:p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Подготовка персонала. </a:t>
            </a:r>
          </a:p>
          <a:p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Подготовка аудиторий.</a:t>
            </a:r>
          </a:p>
          <a:p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Подготовка оборудования и материалов (орфографические и толковые словари)</a:t>
            </a:r>
          </a:p>
          <a:p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4.Печать бланков  ИС(И)</a:t>
            </a:r>
            <a:r>
              <a:rPr lang="ru-RU" alt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5.Подготовка форм: ИС-04–списки участников, ИС-05–ведомость проведения, ИС-06–протокол проверки, ИС-07–ведомость коррекции.</a:t>
            </a:r>
          </a:p>
          <a:p>
            <a:r>
              <a:rPr lang="ru-RU" alt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!!! ОО СПО, СОШ УФСИН и ВСШ№1 получают бланки и формы из РЦОИ</a:t>
            </a:r>
          </a:p>
        </p:txBody>
      </p:sp>
    </p:spTree>
    <p:extLst>
      <p:ext uri="{BB962C8B-B14F-4D97-AF65-F5344CB8AC3E}">
        <p14:creationId xmlns:p14="http://schemas.microsoft.com/office/powerpoint/2010/main" val="164544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780" y="76200"/>
            <a:ext cx="11521279" cy="9045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 руководителя ОО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проведении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 (И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 декабря 2024 г.)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9755" y="1500188"/>
            <a:ext cx="11999069" cy="5097164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817563" algn="l"/>
              </a:tabLst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Проверить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учебных кабинетов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817563" algn="l"/>
              </a:tabLst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Провести распределение и инструктаж персонала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817563" algn="l"/>
              </a:tabLst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Выдать организаторам инструкции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формы отчетности, черновики,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словари, </a:t>
            </a:r>
            <a:r>
              <a:rPr lang="ru-RU" sz="28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гелевые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ручки.</a:t>
            </a:r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817563" algn="l"/>
              </a:tabLst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Выдать комплекты бланков по количеству участников, конверты для упаковки (см. формы сопроводительных бланков прошлого года);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817563" algn="l"/>
              </a:tabLst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Организовать размещение участников и  проведение инструктажа с ними.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817563" algn="l"/>
              </a:tabLst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В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9.45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получить темы сочинений (</a:t>
            </a:r>
            <a:r>
              <a:rPr lang="en-US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topic.rustest</a:t>
            </a:r>
            <a:r>
              <a:rPr lang="en-US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тексты изложений из РЦОИ или ОИВ и передать в аудитории проведения.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817563" algn="l"/>
              </a:tabLst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ИС(И) </a:t>
            </a:r>
            <a:endParaRPr lang="ru-RU" sz="28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817563" algn="l"/>
              </a:tabLst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Смотрим приказ №87 приложения 3,4,5,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817563" algn="l"/>
              </a:tabLst>
            </a:pPr>
            <a:endParaRPr lang="ru-RU" sz="28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841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5F3C251-2A44-472B-8189-0695C2D742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1983</Words>
  <Application>Microsoft Office PowerPoint</Application>
  <PresentationFormat>Произвольный</PresentationFormat>
  <Paragraphs>164</Paragraphs>
  <Slides>18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8" baseType="lpstr">
      <vt:lpstr>宋体</vt:lpstr>
      <vt:lpstr>宋体</vt:lpstr>
      <vt:lpstr>Arial</vt:lpstr>
      <vt:lpstr>Century Gothic</vt:lpstr>
      <vt:lpstr>Courier New</vt:lpstr>
      <vt:lpstr>Times New Roman</vt:lpstr>
      <vt:lpstr>Trebuchet MS</vt:lpstr>
      <vt:lpstr>Wingdings</vt:lpstr>
      <vt:lpstr>Wingdings 3</vt:lpstr>
      <vt:lpstr>Аспект</vt:lpstr>
      <vt:lpstr>          Организационные вопросы          проведения итогового            сочинения  (изложения)          в образовательных организациях          в 2024/2025 учебном году</vt:lpstr>
      <vt:lpstr>Общие положения</vt:lpstr>
      <vt:lpstr> Повторный допуск к написанию ИС(И)</vt:lpstr>
      <vt:lpstr>  Обратить внимание! Особенности тем итогового сочинения              </vt:lpstr>
      <vt:lpstr>Обратить внимание! Особенности тем итогового изложения</vt:lpstr>
      <vt:lpstr>Образовательная организация   при подготовке к проведению ИС (И)  (до 20 ноября 2024 г.)</vt:lpstr>
      <vt:lpstr>            Функционал руководителя ОО при                подготовке к проведению ИС (И) </vt:lpstr>
      <vt:lpstr>         Функционал руководителя ОО при                подготовке к проведению ИС (И)                                (к 4 декабря  2024г. )</vt:lpstr>
      <vt:lpstr>Функционал руководителя ОО при проведении ИС (И)  (4 декабря 2024 г.)</vt:lpstr>
      <vt:lpstr>Функционал руководителя ОО при проведении ИС (И)  </vt:lpstr>
      <vt:lpstr>Функционал руководителя ОО после проведении ИС (И)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2018-11-15T07:03:47Z</dcterms:created>
  <dcterms:modified xsi:type="dcterms:W3CDTF">2024-11-27T06:11:54Z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TC027879409991</vt:lpwstr>
  </property>
</Properties>
</file>