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60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Образец подзаголовка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11.05.2023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11.05.2023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11.05.2023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11.05.2023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11.05.2023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11.05.2023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11.05.2023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11.05.2023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8" name="Shape 1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11.05.2023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" name="Shape 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11.05.2023</a:t>
            </a:r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11.05.2023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11.05.2023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/>
      <a:lvl1pPr lvl="0" algn="ctr"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342900" lvl="0" indent="-342900" algn="l"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78"/>
          <p:cNvPicPr/>
          <p:nvPr/>
        </p:nvPicPr>
        <p:blipFill>
          <a:blip r:embed="rId2" cstate="print"/>
          <a:stretch/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28595" y="214290"/>
            <a:ext cx="8229600" cy="1428752"/>
          </a:xfrm>
          <a:prstGeom prst="rect">
            <a:avLst/>
          </a:prstGeom>
        </p:spPr>
        <p:txBody>
          <a:bodyPr>
            <a:normAutofit fontScale="90000"/>
          </a:bodyPr>
          <a:lstStyle>
            <a:defPPr/>
            <a:lvl1pPr lvl="0"/>
          </a:lstStyle>
          <a:p>
            <a:r>
              <a:rPr sz="1800" b="1">
                <a:latin typeface="Times New Roman"/>
                <a:ea typeface="Times New Roman"/>
                <a:cs typeface="Times New Roman"/>
              </a:rPr>
              <a:t/>
            </a:r>
            <a:br>
              <a:rPr sz="1800" b="1">
                <a:latin typeface="Times New Roman"/>
                <a:ea typeface="Times New Roman"/>
                <a:cs typeface="Times New Roman"/>
              </a:rPr>
            </a:br>
            <a:r>
              <a:rPr sz="1800" b="1">
                <a:latin typeface="Times New Roman"/>
                <a:ea typeface="Times New Roman"/>
                <a:cs typeface="Times New Roman"/>
              </a:rPr>
              <a:t>ПРОГРАММА ВОСПИТАНИЯ</a:t>
            </a:r>
            <a:br>
              <a:rPr sz="1800" b="1">
                <a:latin typeface="Times New Roman"/>
                <a:ea typeface="Times New Roman"/>
                <a:cs typeface="Times New Roman"/>
              </a:rPr>
            </a:br>
            <a:r>
              <a:rPr sz="1800" b="1">
                <a:latin typeface="Times New Roman"/>
                <a:ea typeface="Times New Roman"/>
                <a:cs typeface="Times New Roman"/>
              </a:rPr>
              <a:t> В ОРГАНИЗАЦИЯХ ОТДЫХА ДЕТЕЙ И ИХ ОЗДОРОВЛЕНИЯ, </a:t>
            </a:r>
            <a:br>
              <a:rPr sz="1800" b="1">
                <a:latin typeface="Times New Roman"/>
                <a:ea typeface="Times New Roman"/>
                <a:cs typeface="Times New Roman"/>
              </a:rPr>
            </a:br>
            <a:r>
              <a:rPr sz="1800" b="1">
                <a:latin typeface="Times New Roman"/>
                <a:ea typeface="Times New Roman"/>
                <a:cs typeface="Times New Roman"/>
              </a:rPr>
              <a:t>А ТАКЖЕ ОРГАНИЗАЦИЯ ДОСУГА ДЕТЕЙ </a:t>
            </a:r>
            <a:br>
              <a:rPr sz="1800" b="1">
                <a:latin typeface="Times New Roman"/>
                <a:ea typeface="Times New Roman"/>
                <a:cs typeface="Times New Roman"/>
              </a:rPr>
            </a:br>
            <a:r>
              <a:rPr sz="1800" b="1">
                <a:latin typeface="Times New Roman"/>
                <a:ea typeface="Times New Roman"/>
                <a:cs typeface="Times New Roman"/>
              </a:rPr>
              <a:t>В ПЕРИОД ЛЕТНЕЙ ОЗДОРОВИТЕЛЬНОЙ КАМПАНИИ </a:t>
            </a:r>
            <a:br>
              <a:rPr sz="1800" b="1">
                <a:latin typeface="Times New Roman"/>
                <a:ea typeface="Times New Roman"/>
                <a:cs typeface="Times New Roman"/>
              </a:rPr>
            </a:br>
            <a:r>
              <a:rPr sz="1800" b="1">
                <a:latin typeface="Times New Roman"/>
                <a:ea typeface="Times New Roman"/>
                <a:cs typeface="Times New Roman"/>
              </a:rPr>
              <a:t>(</a:t>
            </a:r>
            <a:r>
              <a:rPr sz="1800" b="1" i="1">
                <a:latin typeface="Times New Roman"/>
                <a:ea typeface="Times New Roman"/>
                <a:cs typeface="Times New Roman"/>
              </a:rPr>
              <a:t>размещается на собственном сайте организации в сети "Интернет" </a:t>
            </a:r>
            <a:r>
              <a:rPr sz="1800" b="1">
                <a:latin typeface="Times New Roman"/>
                <a:ea typeface="Times New Roman"/>
                <a:cs typeface="Times New Roman"/>
              </a:rPr>
              <a:t>)</a:t>
            </a:r>
            <a:br>
              <a:rPr sz="1800" b="1">
                <a:latin typeface="Times New Roman"/>
                <a:ea typeface="Times New Roman"/>
                <a:cs typeface="Times New Roman"/>
              </a:rPr>
            </a:br>
            <a:r>
              <a:rPr sz="1800"/>
              <a:t/>
            </a:r>
            <a:br>
              <a:rPr sz="1800"/>
            </a:br>
            <a:endParaRPr sz="1800"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" y="1785926"/>
            <a:ext cx="4038600" cy="4340237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defPPr/>
            <a:lvl1pPr lvl="0"/>
          </a:lstStyle>
          <a:p>
            <a:pPr algn="ctr">
              <a:buNone/>
            </a:pPr>
            <a:r>
              <a:rPr sz="1400" b="1" i="1" u="sng">
                <a:latin typeface="Times New Roman"/>
                <a:ea typeface="Times New Roman"/>
                <a:cs typeface="Times New Roman"/>
              </a:rPr>
              <a:t>ИНВАРИАНТНЫЕ МОДУЛИ</a:t>
            </a:r>
          </a:p>
          <a:p>
            <a:pPr algn="ctr"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(обязательные для всех детских лагерей)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1400">
                <a:latin typeface="Times New Roman"/>
                <a:ea typeface="Times New Roman"/>
                <a:cs typeface="Times New Roman"/>
              </a:rPr>
              <a:t> </a:t>
            </a:r>
          </a:p>
          <a:p>
            <a:pPr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1.Модуль "Будущее России. Ключевые мероприятия" 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- Церемония</a:t>
            </a:r>
            <a:r>
              <a:rPr sz="1400">
                <a:latin typeface="Times New Roman"/>
                <a:ea typeface="Times New Roman"/>
                <a:cs typeface="Times New Roman"/>
              </a:rPr>
              <a:t>	</a:t>
            </a:r>
            <a:r>
              <a:rPr sz="1400" b="1">
                <a:latin typeface="Times New Roman"/>
                <a:ea typeface="Times New Roman"/>
                <a:cs typeface="Times New Roman"/>
              </a:rPr>
              <a:t>подъема</a:t>
            </a:r>
            <a:r>
              <a:rPr sz="1400">
                <a:latin typeface="Times New Roman"/>
                <a:ea typeface="Times New Roman"/>
                <a:cs typeface="Times New Roman"/>
              </a:rPr>
              <a:t>	</a:t>
            </a:r>
            <a:r>
              <a:rPr sz="1400" b="1">
                <a:latin typeface="Times New Roman"/>
                <a:ea typeface="Times New Roman"/>
                <a:cs typeface="Times New Roman"/>
              </a:rPr>
              <a:t>(спуска)</a:t>
            </a:r>
            <a:r>
              <a:rPr sz="1400">
                <a:latin typeface="Times New Roman"/>
                <a:ea typeface="Times New Roman"/>
                <a:cs typeface="Times New Roman"/>
              </a:rPr>
              <a:t>	</a:t>
            </a:r>
            <a:r>
              <a:rPr sz="1400" b="1">
                <a:latin typeface="Times New Roman"/>
                <a:ea typeface="Times New Roman"/>
                <a:cs typeface="Times New Roman"/>
              </a:rPr>
              <a:t>Государственного флага Российской</a:t>
            </a:r>
            <a:r>
              <a:rPr sz="1400">
                <a:latin typeface="Times New Roman"/>
                <a:ea typeface="Times New Roman"/>
                <a:cs typeface="Times New Roman"/>
              </a:rPr>
              <a:t>	</a:t>
            </a:r>
            <a:r>
              <a:rPr sz="1400" b="1">
                <a:latin typeface="Times New Roman"/>
                <a:ea typeface="Times New Roman"/>
                <a:cs typeface="Times New Roman"/>
              </a:rPr>
              <a:t>Федерации</a:t>
            </a:r>
            <a:r>
              <a:rPr sz="1400">
                <a:latin typeface="Times New Roman"/>
                <a:ea typeface="Times New Roman"/>
                <a:cs typeface="Times New Roman"/>
              </a:rPr>
              <a:t>	</a:t>
            </a:r>
            <a:r>
              <a:rPr sz="1400" b="1">
                <a:latin typeface="Times New Roman"/>
                <a:ea typeface="Times New Roman"/>
                <a:cs typeface="Times New Roman"/>
              </a:rPr>
              <a:t>и исполнение      Государственного      гимна Российской Федерации.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1400">
                <a:latin typeface="Times New Roman"/>
                <a:ea typeface="Times New Roman"/>
                <a:cs typeface="Times New Roman"/>
              </a:rPr>
              <a:t>-  </a:t>
            </a:r>
            <a:r>
              <a:rPr sz="1400" b="1">
                <a:latin typeface="Times New Roman"/>
                <a:ea typeface="Times New Roman"/>
                <a:cs typeface="Times New Roman"/>
              </a:rPr>
              <a:t>Дни единых действий, 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1400">
                <a:latin typeface="Times New Roman"/>
                <a:ea typeface="Times New Roman"/>
                <a:cs typeface="Times New Roman"/>
              </a:rPr>
              <a:t>-  </a:t>
            </a:r>
            <a:r>
              <a:rPr sz="1400" b="1">
                <a:latin typeface="Times New Roman"/>
                <a:ea typeface="Times New Roman"/>
                <a:cs typeface="Times New Roman"/>
              </a:rPr>
              <a:t>"Движение Первых"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1400">
                <a:latin typeface="Times New Roman"/>
                <a:ea typeface="Times New Roman"/>
                <a:cs typeface="Times New Roman"/>
              </a:rPr>
              <a:t>-  </a:t>
            </a:r>
            <a:r>
              <a:rPr sz="1400" b="1">
                <a:latin typeface="Times New Roman"/>
                <a:ea typeface="Times New Roman"/>
                <a:cs typeface="Times New Roman"/>
              </a:rPr>
              <a:t>"Цивилизационное наследие России" 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-  Просветительский проект "Без срока давности"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1400">
                <a:latin typeface="Times New Roman"/>
                <a:ea typeface="Times New Roman"/>
                <a:cs typeface="Times New Roman"/>
              </a:rPr>
              <a:t>- </a:t>
            </a:r>
            <a:r>
              <a:rPr sz="1400" b="1">
                <a:latin typeface="Times New Roman"/>
                <a:ea typeface="Times New Roman"/>
                <a:cs typeface="Times New Roman"/>
              </a:rPr>
              <a:t>"Содружество Орлят России"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1400">
                <a:latin typeface="Times New Roman"/>
                <a:ea typeface="Times New Roman"/>
                <a:cs typeface="Times New Roman"/>
              </a:rPr>
              <a:t>- </a:t>
            </a:r>
            <a:r>
              <a:rPr sz="1400" b="1">
                <a:latin typeface="Times New Roman"/>
                <a:ea typeface="Times New Roman"/>
                <a:cs typeface="Times New Roman"/>
              </a:rPr>
              <a:t>"Ключевые мероприятия"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1400">
                <a:latin typeface="Times New Roman"/>
                <a:ea typeface="Times New Roman"/>
                <a:cs typeface="Times New Roman"/>
              </a:rPr>
              <a:t> </a:t>
            </a:r>
          </a:p>
          <a:p>
            <a:pPr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2.Модуль "Отрядная работа. КТД" 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3. Модуль "Самоуправление"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4. Модуль "Дополнительное образование"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5. Модуль "Здоровый образ жизни"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6. Модуль " Организация предметно-эстетической среды " 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7. Модуль "Профилактика и безопасность"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8. Модуль "Работа с вожатыми/воспитателями</a:t>
            </a:r>
            <a:endParaRPr sz="14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body" idx="2"/>
          </p:nvPr>
        </p:nvSpPr>
        <p:spPr>
          <a:xfrm>
            <a:off x="4648200" y="1785926"/>
            <a:ext cx="4038600" cy="434023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defPPr/>
            <a:lvl1pPr lvl="0"/>
          </a:lstStyle>
          <a:p>
            <a:pPr algn="ctr"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ВАРИАТИВНЫЕ МОДУЛИ </a:t>
            </a:r>
          </a:p>
          <a:p>
            <a:endParaRPr sz="1400" b="1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320000"/>
              </a:lnSpc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9. Модуль "Работа с родителями"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320000"/>
              </a:lnSpc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10. Модуль "Экскурсии и походы"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320000"/>
              </a:lnSpc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11. Модуль "Профориентация"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320000"/>
              </a:lnSpc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12. Модуль "Детское медиапространство"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320000"/>
              </a:lnSpc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13. Модуль "Цифровая среда воспитания"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320000"/>
              </a:lnSpc>
              <a:buNone/>
            </a:pPr>
            <a:r>
              <a:rPr sz="1400" b="1">
                <a:latin typeface="Times New Roman"/>
                <a:ea typeface="Times New Roman"/>
                <a:cs typeface="Times New Roman"/>
              </a:rPr>
              <a:t>14. Модуль "Социальное партнерство"</a:t>
            </a:r>
            <a:endParaRPr sz="140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1400">
                <a:latin typeface="Times New Roman"/>
                <a:ea typeface="Times New Roman"/>
                <a:cs typeface="Times New Roman"/>
              </a:rPr>
              <a:t> </a:t>
            </a:r>
          </a:p>
          <a:p>
            <a:endParaRPr sz="14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84"/>
          <p:cNvPicPr/>
          <p:nvPr/>
        </p:nvPicPr>
        <p:blipFill>
          <a:blip r:embed="rId2" cstate="print"/>
          <a:stretch/>
        </p:blipFill>
        <p:spPr>
          <a:xfrm>
            <a:off x="0" y="0"/>
            <a:ext cx="9286908" cy="6858000"/>
          </a:xfrm>
          <a:prstGeom prst="rect">
            <a:avLst/>
          </a:prstGeom>
        </p:spPr>
      </p:pic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r>
              <a:rPr sz="1600" b="1">
                <a:latin typeface="Times New Roman"/>
                <a:ea typeface="Times New Roman"/>
                <a:cs typeface="Times New Roman"/>
              </a:rPr>
              <a:t>МЕТОДИЧЕСКИЕ МАТЕРИАЛЫ 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500166" y="1000108"/>
            <a:ext cx="7643834" cy="5126055"/>
          </a:xfrm>
          <a:prstGeom prst="rect">
            <a:avLst/>
          </a:prstGeom>
        </p:spPr>
        <p:txBody>
          <a:bodyPr>
            <a:normAutofit lnSpcReduction="10000"/>
          </a:bodyPr>
          <a:lstStyle>
            <a:defPPr/>
            <a:lvl1pPr lvl="0"/>
          </a:lstStyle>
          <a:p>
            <a:r>
              <a:rPr sz="1900">
                <a:latin typeface="Times New Roman"/>
                <a:ea typeface="Times New Roman"/>
                <a:cs typeface="Times New Roman"/>
              </a:rPr>
              <a:t>Методические рекомендации по вопросам подготовки к проведению летней оздоровительной кампании 2023 года, включая вопросы обеспечения безопасности детей в период организованного отдыха, а также об организации учета медицинского стажа медицинских работников в организациях отдыха детей и их оздоровления, утвержденные Министерством просвещения 28.04.2023г.</a:t>
            </a:r>
          </a:p>
          <a:p>
            <a:pPr>
              <a:buNone/>
            </a:pPr>
            <a:endParaRPr sz="1900">
              <a:latin typeface="Times New Roman"/>
              <a:ea typeface="Times New Roman"/>
              <a:cs typeface="Times New Roman"/>
            </a:endParaRPr>
          </a:p>
          <a:p>
            <a:r>
              <a:rPr sz="1900">
                <a:latin typeface="Times New Roman"/>
                <a:ea typeface="Times New Roman"/>
                <a:cs typeface="Times New Roman"/>
              </a:rPr>
              <a:t>Методические материалы и рекомендации по реализации воспитательных мероприятий в период проведения летней оздоровительной кампании </a:t>
            </a:r>
          </a:p>
          <a:p>
            <a:pPr>
              <a:buNone/>
            </a:pPr>
            <a:endParaRPr sz="1900">
              <a:latin typeface="Times New Roman"/>
              <a:ea typeface="Times New Roman"/>
              <a:cs typeface="Times New Roman"/>
            </a:endParaRPr>
          </a:p>
          <a:p>
            <a:r>
              <a:rPr sz="1900">
                <a:latin typeface="Times New Roman"/>
                <a:ea typeface="Times New Roman"/>
                <a:cs typeface="Times New Roman"/>
              </a:rPr>
              <a:t>Дополнительная общеразвивающая программа "Обучение детей основам туризма в условиях детского оздоровительного лагеря" объемом 16 часов </a:t>
            </a:r>
          </a:p>
          <a:p>
            <a:pPr>
              <a:buNone/>
            </a:pPr>
            <a:endParaRPr sz="1900">
              <a:latin typeface="Times New Roman"/>
              <a:ea typeface="Times New Roman"/>
              <a:cs typeface="Times New Roman"/>
            </a:endParaRPr>
          </a:p>
          <a:p>
            <a:r>
              <a:rPr sz="1900">
                <a:latin typeface="Times New Roman"/>
                <a:ea typeface="Times New Roman"/>
                <a:cs typeface="Times New Roman"/>
              </a:rPr>
              <a:t>Дополнительная общеразвивающая программа "Обучение плаванию" для летних оздоровительных лагерей первичным навыкам плавания объемом 16 часов</a:t>
            </a:r>
          </a:p>
          <a:p>
            <a:pPr>
              <a:buNone/>
            </a:pPr>
            <a:endParaRPr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/>
          </a:p>
          <a:p>
            <a:pPr>
              <a:buNone/>
            </a:pPr>
            <a:endParaRPr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/>
          </a:p>
        </p:txBody>
      </p:sp>
      <p:pic>
        <p:nvPicPr>
          <p:cNvPr id="88" name="Picture 88"/>
          <p:cNvPicPr>
            <a:picLocks noGrp="1"/>
          </p:cNvPicPr>
          <p:nvPr>
            <p:ph type="body" idx="1"/>
          </p:nvPr>
        </p:nvPicPr>
        <p:blipFill>
          <a:blip r:embed="rId3" cstate="print"/>
          <a:stretch/>
        </p:blipFill>
        <p:spPr>
          <a:xfrm>
            <a:off x="428595" y="1071546"/>
            <a:ext cx="919158" cy="919158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pic>
        <p:nvPicPr>
          <p:cNvPr id="90" name="Picture 90"/>
          <p:cNvPicPr/>
          <p:nvPr/>
        </p:nvPicPr>
        <p:blipFill>
          <a:blip r:embed="rId4" cstate="print"/>
          <a:stretch/>
        </p:blipFill>
        <p:spPr>
          <a:xfrm>
            <a:off x="428595" y="2857496"/>
            <a:ext cx="928694" cy="928693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pic>
        <p:nvPicPr>
          <p:cNvPr id="92" name="Picture 92"/>
          <p:cNvPicPr/>
          <p:nvPr/>
        </p:nvPicPr>
        <p:blipFill>
          <a:blip r:embed="rId5" cstate="print"/>
          <a:stretch/>
        </p:blipFill>
        <p:spPr>
          <a:xfrm>
            <a:off x="428595" y="4000504"/>
            <a:ext cx="928694" cy="928694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pic>
        <p:nvPicPr>
          <p:cNvPr id="94" name="Picture 94"/>
          <p:cNvPicPr/>
          <p:nvPr/>
        </p:nvPicPr>
        <p:blipFill>
          <a:blip r:embed="rId6" cstate="print"/>
          <a:stretch/>
        </p:blipFill>
        <p:spPr>
          <a:xfrm>
            <a:off x="428595" y="5143512"/>
            <a:ext cx="928694" cy="928694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Picture 97"/>
          <p:cNvPicPr/>
          <p:nvPr/>
        </p:nvPicPr>
        <p:blipFill>
          <a:blip r:embed="rId2" cstate="print"/>
          <a:stretch/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defPPr/>
            <a:lvl1pPr lvl="0"/>
          </a:lstStyle>
          <a:p>
            <a:r>
              <a:rPr sz="2000" b="1">
                <a:latin typeface="Times New Roman"/>
                <a:ea typeface="Times New Roman"/>
                <a:cs typeface="Times New Roman"/>
              </a:rPr>
              <a:t>Адаптированные дополнительные общеобразовательные программы </a:t>
            </a:r>
            <a:br>
              <a:rPr sz="2000" b="1">
                <a:latin typeface="Times New Roman"/>
                <a:ea typeface="Times New Roman"/>
                <a:cs typeface="Times New Roman"/>
              </a:rPr>
            </a:br>
            <a:r>
              <a:rPr sz="2000" b="1">
                <a:latin typeface="Times New Roman"/>
                <a:ea typeface="Times New Roman"/>
                <a:cs typeface="Times New Roman"/>
              </a:rPr>
              <a:t>для детей  с ограниченными возможностями здоровья и  детей-инвалидов </a:t>
            </a:r>
            <a:br>
              <a:rPr sz="2000" b="1">
                <a:latin typeface="Times New Roman"/>
                <a:ea typeface="Times New Roman"/>
                <a:cs typeface="Times New Roman"/>
              </a:rPr>
            </a:br>
            <a:r>
              <a:rPr sz="2000" b="1">
                <a:latin typeface="Times New Roman"/>
                <a:ea typeface="Times New Roman"/>
                <a:cs typeface="Times New Roman"/>
              </a:rPr>
              <a:t>(по шести направленностям дополнительного образования) 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47500" lnSpcReduction="20000"/>
          </a:bodyPr>
          <a:lstStyle>
            <a:defPPr/>
            <a:lvl1pPr lvl="0"/>
          </a:lstStyle>
          <a:p>
            <a:endParaRPr dirty="0"/>
          </a:p>
          <a:p>
            <a:pPr>
              <a:buFont typeface="Wingdings"/>
              <a:buChar char="Ø"/>
            </a:pPr>
            <a:r>
              <a:rPr sz="3400" dirty="0"/>
              <a:t> 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программа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художественной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направленности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разработана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ФГБОУ </a:t>
            </a:r>
            <a:r>
              <a:rPr sz="3200" b="1" dirty="0">
                <a:latin typeface="Times New Roman"/>
                <a:ea typeface="Times New Roman"/>
                <a:cs typeface="Times New Roman"/>
              </a:rPr>
              <a:t>" 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ВДЦ </a:t>
            </a:r>
            <a:r>
              <a:rPr sz="3200" b="1" dirty="0">
                <a:latin typeface="Times New Roman"/>
                <a:ea typeface="Times New Roman"/>
                <a:cs typeface="Times New Roman"/>
              </a:rPr>
              <a:t>"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Орленок</a:t>
            </a:r>
            <a:r>
              <a:rPr sz="3200" b="1" dirty="0">
                <a:latin typeface="Times New Roman"/>
                <a:ea typeface="Times New Roman"/>
                <a:cs typeface="Times New Roman"/>
              </a:rPr>
              <a:t> "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>
              <a:buNone/>
            </a:pP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>
              <a:buFont typeface="Wingdings"/>
              <a:buChar char="Ø"/>
            </a:pPr>
            <a:r>
              <a:rPr sz="3200" dirty="0" err="1">
                <a:latin typeface="Times New Roman"/>
                <a:ea typeface="Times New Roman"/>
                <a:cs typeface="Times New Roman"/>
              </a:rPr>
              <a:t>программа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физкультурно-спортивной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направленности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разработана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ФЛОУ </a:t>
            </a:r>
            <a:r>
              <a:rPr sz="3200" b="1" dirty="0">
                <a:latin typeface="Times New Roman"/>
                <a:ea typeface="Times New Roman"/>
                <a:cs typeface="Times New Roman"/>
              </a:rPr>
              <a:t>" 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ВДЦ </a:t>
            </a:r>
            <a:r>
              <a:rPr sz="3200" b="1" dirty="0">
                <a:latin typeface="Times New Roman"/>
                <a:ea typeface="Times New Roman"/>
                <a:cs typeface="Times New Roman"/>
              </a:rPr>
              <a:t>"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Орленок</a:t>
            </a:r>
            <a:r>
              <a:rPr sz="3200" b="1" dirty="0">
                <a:latin typeface="Times New Roman"/>
                <a:ea typeface="Times New Roman"/>
                <a:cs typeface="Times New Roman"/>
              </a:rPr>
              <a:t> "</a:t>
            </a:r>
            <a:endParaRPr sz="3200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 sz="3200" dirty="0">
              <a:latin typeface="Times New Roman"/>
              <a:ea typeface="Times New Roman"/>
              <a:cs typeface="Times New Roman"/>
            </a:endParaRPr>
          </a:p>
          <a:p>
            <a:pPr>
              <a:buFont typeface="Wingdings"/>
              <a:buChar char="Ø"/>
            </a:pPr>
            <a:r>
              <a:rPr sz="3200" dirty="0" err="1">
                <a:latin typeface="Times New Roman"/>
                <a:ea typeface="Times New Roman"/>
                <a:cs typeface="Times New Roman"/>
              </a:rPr>
              <a:t>программа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психолого-педагогического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сопровождения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детей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с ОВЗ в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условиях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детского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лагеря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разработана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ФГБОУ </a:t>
            </a:r>
            <a:r>
              <a:rPr sz="3200" b="1" dirty="0">
                <a:latin typeface="Times New Roman"/>
                <a:ea typeface="Times New Roman"/>
                <a:cs typeface="Times New Roman"/>
              </a:rPr>
              <a:t>" 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ВДЦ</a:t>
            </a:r>
            <a:r>
              <a:rPr sz="3200" b="1" dirty="0">
                <a:latin typeface="Times New Roman"/>
                <a:ea typeface="Times New Roman"/>
                <a:cs typeface="Times New Roman"/>
              </a:rPr>
              <a:t> "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Орленок</a:t>
            </a:r>
            <a:r>
              <a:rPr sz="3200" b="1" dirty="0">
                <a:latin typeface="Times New Roman"/>
                <a:ea typeface="Times New Roman"/>
                <a:cs typeface="Times New Roman"/>
              </a:rPr>
              <a:t> "</a:t>
            </a:r>
            <a:endParaRPr sz="3200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 sz="3200" dirty="0">
              <a:latin typeface="Times New Roman"/>
              <a:ea typeface="Times New Roman"/>
              <a:cs typeface="Times New Roman"/>
            </a:endParaRPr>
          </a:p>
          <a:p>
            <a:pPr>
              <a:buFont typeface="Wingdings"/>
              <a:buChar char="Ø"/>
            </a:pPr>
            <a:r>
              <a:rPr sz="3200" dirty="0" err="1">
                <a:latin typeface="Times New Roman"/>
                <a:ea typeface="Times New Roman"/>
                <a:cs typeface="Times New Roman"/>
              </a:rPr>
              <a:t>программы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художественной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и </a:t>
            </a:r>
            <a:r>
              <a:rPr sz="3200" b="1" dirty="0">
                <a:latin typeface="Times New Roman"/>
                <a:ea typeface="Times New Roman"/>
                <a:cs typeface="Times New Roman"/>
              </a:rPr>
              <a:t>" 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ВЦХТ</a:t>
            </a:r>
            <a:r>
              <a:rPr sz="3200" b="1" dirty="0">
                <a:latin typeface="Times New Roman"/>
                <a:ea typeface="Times New Roman"/>
                <a:cs typeface="Times New Roman"/>
              </a:rPr>
              <a:t> "</a:t>
            </a:r>
            <a:endParaRPr sz="3200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 sz="3200" dirty="0">
              <a:latin typeface="Times New Roman"/>
              <a:ea typeface="Times New Roman"/>
              <a:cs typeface="Times New Roman"/>
            </a:endParaRPr>
          </a:p>
          <a:p>
            <a:pPr>
              <a:buFont typeface="Wingdings"/>
              <a:buChar char="Ø"/>
            </a:pPr>
            <a:r>
              <a:rPr sz="3200" dirty="0" err="1">
                <a:latin typeface="Times New Roman"/>
                <a:ea typeface="Times New Roman"/>
                <a:cs typeface="Times New Roman"/>
              </a:rPr>
              <a:t>программы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технической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естественнонаучной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туристско-краеведческой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направленностей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разработаны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ФГБОУ ДО ФИЦО)</a:t>
            </a:r>
          </a:p>
          <a:p>
            <a:pPr>
              <a:buNone/>
            </a:pPr>
            <a:endParaRPr sz="3200" dirty="0">
              <a:latin typeface="Times New Roman"/>
              <a:ea typeface="Times New Roman"/>
              <a:cs typeface="Times New Roman"/>
            </a:endParaRPr>
          </a:p>
          <a:p>
            <a:pPr>
              <a:buFont typeface="Wingdings"/>
              <a:buChar char="Ø"/>
            </a:pPr>
            <a:r>
              <a:rPr sz="3200" dirty="0" err="1">
                <a:latin typeface="Times New Roman"/>
                <a:ea typeface="Times New Roman"/>
                <a:cs typeface="Times New Roman"/>
              </a:rPr>
              <a:t>программы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физкультурно-спортивной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направленности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ea typeface="Times New Roman"/>
                <a:cs typeface="Times New Roman"/>
              </a:rPr>
              <a:t>разработаны</a:t>
            </a:r>
            <a:r>
              <a:rPr sz="3200" dirty="0">
                <a:latin typeface="Times New Roman"/>
                <a:ea typeface="Times New Roman"/>
                <a:cs typeface="Times New Roman"/>
              </a:rPr>
              <a:t> ФГБУ ФЦОМОФВ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2"/>
          </p:nvPr>
        </p:nvSpPr>
        <p:spPr>
          <a:xfrm>
            <a:off x="4716016" y="1772816"/>
            <a:ext cx="4138642" cy="475775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defPPr/>
            <a:lvl1pPr lvl="0"/>
          </a:lstStyle>
          <a:p>
            <a:pPr>
              <a:buNone/>
            </a:pPr>
            <a:endParaRPr u="sng" dirty="0"/>
          </a:p>
          <a:p>
            <a:pPr>
              <a:buNone/>
            </a:pPr>
            <a:r>
              <a:rPr u="sng" dirty="0"/>
              <a:t> </a:t>
            </a:r>
            <a:r>
              <a:rPr sz="5600" u="sng" dirty="0">
                <a:latin typeface="Times New Roman"/>
                <a:ea typeface="Times New Roman"/>
                <a:cs typeface="Times New Roman"/>
              </a:rPr>
              <a:t>http://2022.orlyonok.ru/in3.pdf</a:t>
            </a:r>
            <a:endParaRPr sz="5600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 sz="5600" u="sng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 sz="5600" u="sng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 lang="ru-RU" sz="5600" u="sng" dirty="0" smtClean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5600" u="sng" dirty="0" smtClean="0">
                <a:latin typeface="Times New Roman"/>
                <a:ea typeface="Times New Roman"/>
                <a:cs typeface="Times New Roman"/>
              </a:rPr>
              <a:t>  </a:t>
            </a:r>
            <a:r>
              <a:rPr sz="5600" u="sng" dirty="0">
                <a:latin typeface="Times New Roman"/>
                <a:ea typeface="Times New Roman"/>
                <a:cs typeface="Times New Roman"/>
              </a:rPr>
              <a:t>http://2022.orlyonok.ru/in2.pdf</a:t>
            </a:r>
            <a:r>
              <a:rPr sz="5600" dirty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>
              <a:buNone/>
            </a:pPr>
            <a:endParaRPr sz="5600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 sz="5600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 lang="ru-RU" sz="5600" dirty="0" smtClean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5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sz="5600" u="sng" dirty="0">
                <a:latin typeface="Times New Roman"/>
                <a:ea typeface="Times New Roman"/>
                <a:cs typeface="Times New Roman"/>
              </a:rPr>
              <a:t>http://2022.orlyonok.ru/in5.pdf</a:t>
            </a:r>
            <a:r>
              <a:rPr sz="5600" dirty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>
              <a:buNone/>
            </a:pPr>
            <a:endParaRPr sz="5600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 sz="5600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 sz="5600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 sz="5600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5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5600" u="sng" dirty="0">
                <a:latin typeface="Times New Roman"/>
                <a:ea typeface="Times New Roman"/>
                <a:cs typeface="Times New Roman"/>
              </a:rPr>
              <a:t>http://vcht.center/sample-page/reestr-adoop/</a:t>
            </a:r>
            <a:r>
              <a:rPr sz="5600" dirty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>
              <a:buNone/>
            </a:pPr>
            <a:endParaRPr sz="5600" u="sng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 sz="5600" u="sng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5600" u="sng" dirty="0">
                <a:latin typeface="Times New Roman"/>
                <a:ea typeface="Times New Roman"/>
                <a:cs typeface="Times New Roman"/>
              </a:rPr>
              <a:t>https://clck.ru/sH8mJ</a:t>
            </a:r>
            <a:r>
              <a:rPr sz="5600" dirty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>
              <a:buNone/>
            </a:pPr>
            <a:endParaRPr sz="5600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 sz="5600" u="sng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 lang="ru-RU" sz="5600" u="sng" dirty="0" smtClean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5600" u="sng" dirty="0" err="1" smtClean="0">
                <a:latin typeface="Times New Roman"/>
                <a:ea typeface="Times New Roman"/>
                <a:cs typeface="Times New Roman"/>
              </a:rPr>
              <a:t>Дополнительные</a:t>
            </a:r>
            <a:r>
              <a:rPr sz="5600" u="sng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sz="5600" u="sng" dirty="0" err="1">
                <a:latin typeface="Times New Roman"/>
                <a:ea typeface="Times New Roman"/>
                <a:cs typeface="Times New Roman"/>
              </a:rPr>
              <a:t>адаптированные</a:t>
            </a:r>
            <a:endParaRPr sz="5600" u="sng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5600" u="sng" dirty="0" err="1">
                <a:latin typeface="Times New Roman"/>
                <a:ea typeface="Times New Roman"/>
                <a:cs typeface="Times New Roman"/>
              </a:rPr>
              <a:t>общеобразовательные</a:t>
            </a:r>
            <a:r>
              <a:rPr sz="5600" u="sng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5600" u="sng" dirty="0" err="1">
                <a:latin typeface="Times New Roman"/>
                <a:ea typeface="Times New Roman"/>
                <a:cs typeface="Times New Roman"/>
              </a:rPr>
              <a:t>общеразвивающие</a:t>
            </a:r>
            <a:endParaRPr sz="5600" u="sng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r>
              <a:rPr sz="5600" u="sng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5600" u="sng" dirty="0" err="1">
                <a:latin typeface="Times New Roman"/>
                <a:ea typeface="Times New Roman"/>
                <a:cs typeface="Times New Roman"/>
              </a:rPr>
              <a:t>программы</a:t>
            </a:r>
            <a:r>
              <a:rPr sz="5600" u="sng" dirty="0">
                <a:latin typeface="Times New Roman"/>
                <a:ea typeface="Times New Roman"/>
                <a:cs typeface="Times New Roman"/>
              </a:rPr>
              <a:t> </a:t>
            </a:r>
            <a:r>
              <a:rPr sz="5600" u="sng" dirty="0" err="1">
                <a:latin typeface="Times New Roman"/>
                <a:ea typeface="Times New Roman"/>
                <a:cs typeface="Times New Roman"/>
              </a:rPr>
              <a:t>физкультурно-спортивной</a:t>
            </a:r>
            <a:r>
              <a:rPr sz="5600" u="sng" dirty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>
              <a:buNone/>
            </a:pPr>
            <a:r>
              <a:rPr sz="5600" u="sng" dirty="0" err="1">
                <a:latin typeface="Times New Roman"/>
                <a:ea typeface="Times New Roman"/>
                <a:cs typeface="Times New Roman"/>
              </a:rPr>
              <a:t>направленности</a:t>
            </a:r>
            <a:r>
              <a:rPr sz="5600" u="sng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5600" u="sng" dirty="0" smtClean="0">
                <a:latin typeface="Times New Roman"/>
                <a:ea typeface="Times New Roman"/>
                <a:cs typeface="Times New Roman"/>
              </a:rPr>
              <a:t>http://</a:t>
            </a:r>
            <a:r>
              <a:rPr lang="ru-RU" sz="5600" u="sng" dirty="0" err="1" smtClean="0">
                <a:latin typeface="Times New Roman"/>
                <a:ea typeface="Times New Roman"/>
                <a:cs typeface="Times New Roman"/>
              </a:rPr>
              <a:t>фцомофв.рф</a:t>
            </a:r>
            <a:r>
              <a:rPr lang="ru-RU" sz="5600" u="sng" dirty="0" smtClean="0">
                <a:latin typeface="Times New Roman"/>
                <a:ea typeface="Times New Roman"/>
                <a:cs typeface="Times New Roman"/>
              </a:rPr>
              <a:t>/</a:t>
            </a:r>
            <a:r>
              <a:rPr lang="en-US" sz="5600" u="sng" dirty="0" smtClean="0">
                <a:latin typeface="Times New Roman"/>
                <a:ea typeface="Times New Roman"/>
                <a:cs typeface="Times New Roman"/>
              </a:rPr>
              <a:t>activities/</a:t>
            </a:r>
            <a:r>
              <a:rPr lang="en-US" sz="5600" u="sng" dirty="0" err="1" smtClean="0">
                <a:latin typeface="Times New Roman"/>
                <a:ea typeface="Times New Roman"/>
                <a:cs typeface="Times New Roman"/>
              </a:rPr>
              <a:t>org_metod</a:t>
            </a:r>
            <a:r>
              <a:rPr lang="en-US" sz="5600" u="sng" dirty="0" smtClean="0">
                <a:latin typeface="Times New Roman"/>
                <a:ea typeface="Times New Roman"/>
                <a:cs typeface="Times New Roman"/>
              </a:rPr>
              <a:t>/</a:t>
            </a:r>
            <a:endParaRPr sz="5600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8</TotalTime>
  <Words>187</Words>
  <Application>Microsoft Office PowerPoint</Application>
  <DocSecurity>0</DocSecurity>
  <PresentationFormat>Экран (4:3)</PresentationFormat>
  <Paragraphs>79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ПРОГРАММА ВОСПИТАНИЯ  В ОРГАНИЗАЦИЯХ ОТДЫХА ДЕТЕЙ И ИХ ОЗДОРОВЛЕНИЯ,  А ТАКЖЕ ОРГАНИЗАЦИЯ ДОСУГА ДЕТЕЙ  В ПЕРИОД ЛЕТНЕЙ ОЗДОРОВИТЕЛЬНОЙ КАМПАНИИ  (размещается на собственном сайте организации в сети "Интернет" )  </vt:lpstr>
      <vt:lpstr>МЕТОДИЧЕСКИЕ МАТЕРИАЛЫ </vt:lpstr>
      <vt:lpstr>Адаптированные дополнительные общеобразовательные программы  для детей  с ограниченными возможностями здоровья и  детей-инвалидов  (по шести направленностям дополнительного образования)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ВОСПИТАНИЯ  В ОРГАНИЗАЦИЯХ ОТДЫХА ДЕТЕЙ И ИХ ОЗДОРОВЛЕНИЯ,  А ТАКЖЕ ОРГАНИЗАЦИЯ ДОСУГА ДЕТЕЙ  В ПЕРИОД ЛЕТНЕЙ ОЗДОРОВИТЕЛЬНОЙ КАМПАНИИ  (размещается на собственном сайте организации в сети "Интернет" )</dc:title>
  <dc:creator>Тетерук Марина Анатольевна</dc:creator>
  <cp:lastModifiedBy>Новобытовская СШ</cp:lastModifiedBy>
  <cp:revision>2</cp:revision>
  <dcterms:modified xsi:type="dcterms:W3CDTF">2023-05-16T07:07:28Z</dcterms:modified>
</cp:coreProperties>
</file>