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33" r:id="rId3"/>
    <p:sldId id="335" r:id="rId4"/>
    <p:sldId id="336" r:id="rId5"/>
    <p:sldId id="337" r:id="rId6"/>
    <p:sldId id="332" r:id="rId7"/>
    <p:sldId id="290" r:id="rId8"/>
    <p:sldId id="289" r:id="rId9"/>
    <p:sldId id="331" r:id="rId10"/>
    <p:sldId id="305" r:id="rId11"/>
    <p:sldId id="327" r:id="rId12"/>
    <p:sldId id="306" r:id="rId13"/>
    <p:sldId id="329" r:id="rId14"/>
    <p:sldId id="308" r:id="rId15"/>
    <p:sldId id="310" r:id="rId16"/>
    <p:sldId id="296" r:id="rId17"/>
    <p:sldId id="297" r:id="rId18"/>
    <p:sldId id="311" r:id="rId19"/>
    <p:sldId id="312" r:id="rId20"/>
    <p:sldId id="324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30" r:id="rId29"/>
    <p:sldId id="320" r:id="rId30"/>
    <p:sldId id="321" r:id="rId31"/>
    <p:sldId id="322" r:id="rId32"/>
    <p:sldId id="323" r:id="rId33"/>
    <p:sldId id="325" r:id="rId34"/>
    <p:sldId id="302" r:id="rId35"/>
    <p:sldId id="301" r:id="rId36"/>
    <p:sldId id="294" r:id="rId37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7DD54-5CAA-45D5-AD61-E15E1E0E3AF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47F19C3-10B6-450A-A0D3-FC6158C8556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Досрочный период </a:t>
          </a:r>
        </a:p>
        <a:p>
          <a:r>
            <a:rPr lang="ru-RU" sz="1500" b="1" i="1" dirty="0" smtClean="0"/>
            <a:t>23 апреля – 21 мая 2024 г.</a:t>
          </a:r>
        </a:p>
      </dgm:t>
    </dgm:pt>
    <dgm:pt modelId="{4341920B-EC05-4418-869B-13253F8D952B}" type="parTrans" cxnId="{52554A80-8E2B-4D53-9057-02A23EE97A8E}">
      <dgm:prSet/>
      <dgm:spPr/>
      <dgm:t>
        <a:bodyPr/>
        <a:lstStyle/>
        <a:p>
          <a:endParaRPr lang="ru-RU"/>
        </a:p>
      </dgm:t>
    </dgm:pt>
    <dgm:pt modelId="{08AB6D50-3631-443A-BEF9-FE96BF491953}" type="sibTrans" cxnId="{52554A80-8E2B-4D53-9057-02A23EE97A8E}">
      <dgm:prSet/>
      <dgm:spPr/>
      <dgm:t>
        <a:bodyPr/>
        <a:lstStyle/>
        <a:p>
          <a:endParaRPr lang="ru-RU"/>
        </a:p>
      </dgm:t>
    </dgm:pt>
    <dgm:pt modelId="{1FB34B78-F56C-47BE-8D25-85743BD7D87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Основной период </a:t>
          </a:r>
        </a:p>
        <a:p>
          <a:r>
            <a:rPr lang="en-US" sz="1500" b="1" i="1" dirty="0" smtClean="0"/>
            <a:t>2</a:t>
          </a:r>
          <a:r>
            <a:rPr lang="ru-RU" sz="1500" b="1" i="1" dirty="0" smtClean="0"/>
            <a:t>1 мая - 02 июля 2024 г.   </a:t>
          </a:r>
        </a:p>
      </dgm:t>
    </dgm:pt>
    <dgm:pt modelId="{D137738F-9369-4073-9EF6-5969CB602FF4}" type="parTrans" cxnId="{4180FC6D-C1E4-466B-8152-D8457B183D3E}">
      <dgm:prSet/>
      <dgm:spPr/>
      <dgm:t>
        <a:bodyPr/>
        <a:lstStyle/>
        <a:p>
          <a:endParaRPr lang="ru-RU"/>
        </a:p>
      </dgm:t>
    </dgm:pt>
    <dgm:pt modelId="{BEB7F1EB-D430-4B15-929A-45D7063BA2E7}" type="sibTrans" cxnId="{4180FC6D-C1E4-466B-8152-D8457B183D3E}">
      <dgm:prSet/>
      <dgm:spPr/>
      <dgm:t>
        <a:bodyPr/>
        <a:lstStyle/>
        <a:p>
          <a:endParaRPr lang="ru-RU"/>
        </a:p>
      </dgm:t>
    </dgm:pt>
    <dgm:pt modelId="{7E052D42-EF97-4E42-8F29-3F2FA47B32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Дополнительный период</a:t>
          </a:r>
        </a:p>
        <a:p>
          <a:r>
            <a:rPr lang="ru-RU" sz="1500" b="1" i="1" dirty="0" smtClean="0"/>
            <a:t>03 - 24 сентября 2024 г. </a:t>
          </a:r>
        </a:p>
        <a:p>
          <a:endParaRPr lang="ru-RU" sz="1600" dirty="0"/>
        </a:p>
      </dgm:t>
    </dgm:pt>
    <dgm:pt modelId="{2C06836C-DB38-4DD4-9B35-E5107C17F093}" type="parTrans" cxnId="{F7F8EF1C-F508-4D37-971E-787236EC02FB}">
      <dgm:prSet/>
      <dgm:spPr/>
      <dgm:t>
        <a:bodyPr/>
        <a:lstStyle/>
        <a:p>
          <a:endParaRPr lang="ru-RU"/>
        </a:p>
      </dgm:t>
    </dgm:pt>
    <dgm:pt modelId="{A69EACB7-0CA7-4FB9-B5AA-4035F5C571EC}" type="sibTrans" cxnId="{F7F8EF1C-F508-4D37-971E-787236EC02FB}">
      <dgm:prSet/>
      <dgm:spPr/>
      <dgm:t>
        <a:bodyPr/>
        <a:lstStyle/>
        <a:p>
          <a:endParaRPr lang="ru-RU"/>
        </a:p>
      </dgm:t>
    </dgm:pt>
    <dgm:pt modelId="{4D8A5CCC-2C10-48D6-AF30-35880E31804E}" type="pres">
      <dgm:prSet presAssocID="{2417DD54-5CAA-45D5-AD61-E15E1E0E3AFD}" presName="Name0" presStyleCnt="0">
        <dgm:presLayoutVars>
          <dgm:dir/>
          <dgm:resizeHandles val="exact"/>
        </dgm:presLayoutVars>
      </dgm:prSet>
      <dgm:spPr/>
    </dgm:pt>
    <dgm:pt modelId="{5E58E700-1746-498B-A3E0-647A259D8C32}" type="pres">
      <dgm:prSet presAssocID="{C47F19C3-10B6-450A-A0D3-FC6158C85565}" presName="node" presStyleLbl="node1" presStyleIdx="0" presStyleCnt="3" custScaleX="115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F4B2E-FD92-44B5-B932-6D6409D3D324}" type="pres">
      <dgm:prSet presAssocID="{08AB6D50-3631-443A-BEF9-FE96BF49195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FF73B34-85D9-4E3B-939F-40482D65A5CA}" type="pres">
      <dgm:prSet presAssocID="{08AB6D50-3631-443A-BEF9-FE96BF49195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69D6F5B-9462-4343-BB17-1559F0543582}" type="pres">
      <dgm:prSet presAssocID="{1FB34B78-F56C-47BE-8D25-85743BD7D87D}" presName="node" presStyleLbl="node1" presStyleIdx="1" presStyleCnt="3" custScaleX="137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36432-01D8-46E3-BD65-1A539AA9DAA8}" type="pres">
      <dgm:prSet presAssocID="{BEB7F1EB-D430-4B15-929A-45D7063BA2E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F94D0B3-D469-4CE6-9EFB-B788E5444A68}" type="pres">
      <dgm:prSet presAssocID="{BEB7F1EB-D430-4B15-929A-45D7063BA2E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8621DBD-289C-49D9-9944-1FCCC2FD8F8A}" type="pres">
      <dgm:prSet presAssocID="{7E052D42-EF97-4E42-8F29-3F2FA47B32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9B4A3-0C4F-423F-B5CC-1C2D2A57AA00}" type="presOf" srcId="{7E052D42-EF97-4E42-8F29-3F2FA47B323C}" destId="{38621DBD-289C-49D9-9944-1FCCC2FD8F8A}" srcOrd="0" destOrd="0" presId="urn:microsoft.com/office/officeart/2005/8/layout/process1"/>
    <dgm:cxn modelId="{4180FC6D-C1E4-466B-8152-D8457B183D3E}" srcId="{2417DD54-5CAA-45D5-AD61-E15E1E0E3AFD}" destId="{1FB34B78-F56C-47BE-8D25-85743BD7D87D}" srcOrd="1" destOrd="0" parTransId="{D137738F-9369-4073-9EF6-5969CB602FF4}" sibTransId="{BEB7F1EB-D430-4B15-929A-45D7063BA2E7}"/>
    <dgm:cxn modelId="{52554A80-8E2B-4D53-9057-02A23EE97A8E}" srcId="{2417DD54-5CAA-45D5-AD61-E15E1E0E3AFD}" destId="{C47F19C3-10B6-450A-A0D3-FC6158C85565}" srcOrd="0" destOrd="0" parTransId="{4341920B-EC05-4418-869B-13253F8D952B}" sibTransId="{08AB6D50-3631-443A-BEF9-FE96BF491953}"/>
    <dgm:cxn modelId="{461C853B-757C-447D-9A86-99D709451492}" type="presOf" srcId="{2417DD54-5CAA-45D5-AD61-E15E1E0E3AFD}" destId="{4D8A5CCC-2C10-48D6-AF30-35880E31804E}" srcOrd="0" destOrd="0" presId="urn:microsoft.com/office/officeart/2005/8/layout/process1"/>
    <dgm:cxn modelId="{8E93518C-2EAF-4465-B918-0204D4AF7468}" type="presOf" srcId="{1FB34B78-F56C-47BE-8D25-85743BD7D87D}" destId="{D69D6F5B-9462-4343-BB17-1559F0543582}" srcOrd="0" destOrd="0" presId="urn:microsoft.com/office/officeart/2005/8/layout/process1"/>
    <dgm:cxn modelId="{43F00A23-E018-4117-BB98-C18AFC5BDE26}" type="presOf" srcId="{BEB7F1EB-D430-4B15-929A-45D7063BA2E7}" destId="{69D36432-01D8-46E3-BD65-1A539AA9DAA8}" srcOrd="0" destOrd="0" presId="urn:microsoft.com/office/officeart/2005/8/layout/process1"/>
    <dgm:cxn modelId="{D36CB8C3-F1F1-420F-97C7-6A844E227916}" type="presOf" srcId="{BEB7F1EB-D430-4B15-929A-45D7063BA2E7}" destId="{1F94D0B3-D469-4CE6-9EFB-B788E5444A68}" srcOrd="1" destOrd="0" presId="urn:microsoft.com/office/officeart/2005/8/layout/process1"/>
    <dgm:cxn modelId="{DE785829-59BD-47CE-AF3F-6FD3E6A05392}" type="presOf" srcId="{C47F19C3-10B6-450A-A0D3-FC6158C85565}" destId="{5E58E700-1746-498B-A3E0-647A259D8C32}" srcOrd="0" destOrd="0" presId="urn:microsoft.com/office/officeart/2005/8/layout/process1"/>
    <dgm:cxn modelId="{CFB7146C-D53A-4B0A-A0FA-7CD568FEB9C1}" type="presOf" srcId="{08AB6D50-3631-443A-BEF9-FE96BF491953}" destId="{3FF73B34-85D9-4E3B-939F-40482D65A5CA}" srcOrd="1" destOrd="0" presId="urn:microsoft.com/office/officeart/2005/8/layout/process1"/>
    <dgm:cxn modelId="{F7F8EF1C-F508-4D37-971E-787236EC02FB}" srcId="{2417DD54-5CAA-45D5-AD61-E15E1E0E3AFD}" destId="{7E052D42-EF97-4E42-8F29-3F2FA47B323C}" srcOrd="2" destOrd="0" parTransId="{2C06836C-DB38-4DD4-9B35-E5107C17F093}" sibTransId="{A69EACB7-0CA7-4FB9-B5AA-4035F5C571EC}"/>
    <dgm:cxn modelId="{B41F9C00-818B-41F2-B933-F384DAE95C2E}" type="presOf" srcId="{08AB6D50-3631-443A-BEF9-FE96BF491953}" destId="{E3CF4B2E-FD92-44B5-B932-6D6409D3D324}" srcOrd="0" destOrd="0" presId="urn:microsoft.com/office/officeart/2005/8/layout/process1"/>
    <dgm:cxn modelId="{2F141475-F965-4EF9-9192-86DFC180C9EC}" type="presParOf" srcId="{4D8A5CCC-2C10-48D6-AF30-35880E31804E}" destId="{5E58E700-1746-498B-A3E0-647A259D8C32}" srcOrd="0" destOrd="0" presId="urn:microsoft.com/office/officeart/2005/8/layout/process1"/>
    <dgm:cxn modelId="{C3699882-A63F-4322-9918-7AB1A2974A4B}" type="presParOf" srcId="{4D8A5CCC-2C10-48D6-AF30-35880E31804E}" destId="{E3CF4B2E-FD92-44B5-B932-6D6409D3D324}" srcOrd="1" destOrd="0" presId="urn:microsoft.com/office/officeart/2005/8/layout/process1"/>
    <dgm:cxn modelId="{871128CF-161A-49BB-AFE5-315A167056C4}" type="presParOf" srcId="{E3CF4B2E-FD92-44B5-B932-6D6409D3D324}" destId="{3FF73B34-85D9-4E3B-939F-40482D65A5CA}" srcOrd="0" destOrd="0" presId="urn:microsoft.com/office/officeart/2005/8/layout/process1"/>
    <dgm:cxn modelId="{ED5A4D49-0DDC-4C80-B925-7ACCEE25A694}" type="presParOf" srcId="{4D8A5CCC-2C10-48D6-AF30-35880E31804E}" destId="{D69D6F5B-9462-4343-BB17-1559F0543582}" srcOrd="2" destOrd="0" presId="urn:microsoft.com/office/officeart/2005/8/layout/process1"/>
    <dgm:cxn modelId="{A32EE9EE-771B-44DF-B44E-3C6FFCD844CC}" type="presParOf" srcId="{4D8A5CCC-2C10-48D6-AF30-35880E31804E}" destId="{69D36432-01D8-46E3-BD65-1A539AA9DAA8}" srcOrd="3" destOrd="0" presId="urn:microsoft.com/office/officeart/2005/8/layout/process1"/>
    <dgm:cxn modelId="{AF3B4DD8-E479-44B6-946C-318CC7AF9FC2}" type="presParOf" srcId="{69D36432-01D8-46E3-BD65-1A539AA9DAA8}" destId="{1F94D0B3-D469-4CE6-9EFB-B788E5444A68}" srcOrd="0" destOrd="0" presId="urn:microsoft.com/office/officeart/2005/8/layout/process1"/>
    <dgm:cxn modelId="{74034C55-B521-45F5-9648-3B03309C5ADF}" type="presParOf" srcId="{4D8A5CCC-2C10-48D6-AF30-35880E31804E}" destId="{38621DBD-289C-49D9-9944-1FCCC2FD8F8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7DD54-5CAA-45D5-AD61-E15E1E0E3AF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47F19C3-10B6-450A-A0D3-FC6158C85565}">
      <dgm:prSet phldrT="[Текст]" custT="1"/>
      <dgm:spPr/>
      <dgm:t>
        <a:bodyPr/>
        <a:lstStyle/>
        <a:p>
          <a:r>
            <a:rPr lang="ru-RU" sz="1500" b="1" i="1" dirty="0" smtClean="0"/>
            <a:t>14 февраля 2024 г. – основная дата</a:t>
          </a:r>
        </a:p>
        <a:p>
          <a:r>
            <a:rPr lang="ru-RU" sz="1500" b="1" i="1" dirty="0" smtClean="0"/>
            <a:t>13 марта 2024 г.- дополнительная дата </a:t>
          </a:r>
        </a:p>
        <a:p>
          <a:r>
            <a:rPr lang="ru-RU" sz="1500" b="1" i="1" dirty="0" smtClean="0"/>
            <a:t>15 апреля 2024 г. – дополнительная дата </a:t>
          </a:r>
        </a:p>
      </dgm:t>
    </dgm:pt>
    <dgm:pt modelId="{4341920B-EC05-4418-869B-13253F8D952B}" type="parTrans" cxnId="{52554A80-8E2B-4D53-9057-02A23EE97A8E}">
      <dgm:prSet/>
      <dgm:spPr/>
      <dgm:t>
        <a:bodyPr/>
        <a:lstStyle/>
        <a:p>
          <a:endParaRPr lang="ru-RU"/>
        </a:p>
      </dgm:t>
    </dgm:pt>
    <dgm:pt modelId="{08AB6D50-3631-443A-BEF9-FE96BF491953}" type="sibTrans" cxnId="{52554A80-8E2B-4D53-9057-02A23EE97A8E}">
      <dgm:prSet/>
      <dgm:spPr/>
      <dgm:t>
        <a:bodyPr/>
        <a:lstStyle/>
        <a:p>
          <a:endParaRPr lang="ru-RU"/>
        </a:p>
      </dgm:t>
    </dgm:pt>
    <dgm:pt modelId="{4D8A5CCC-2C10-48D6-AF30-35880E31804E}" type="pres">
      <dgm:prSet presAssocID="{2417DD54-5CAA-45D5-AD61-E15E1E0E3AFD}" presName="Name0" presStyleCnt="0">
        <dgm:presLayoutVars>
          <dgm:dir/>
          <dgm:resizeHandles val="exact"/>
        </dgm:presLayoutVars>
      </dgm:prSet>
      <dgm:spPr/>
    </dgm:pt>
    <dgm:pt modelId="{5E58E700-1746-498B-A3E0-647A259D8C32}" type="pres">
      <dgm:prSet presAssocID="{C47F19C3-10B6-450A-A0D3-FC6158C85565}" presName="node" presStyleLbl="node1" presStyleIdx="0" presStyleCnt="1" custLinFactNeighborX="98" custLinFactNeighborY="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554A80-8E2B-4D53-9057-02A23EE97A8E}" srcId="{2417DD54-5CAA-45D5-AD61-E15E1E0E3AFD}" destId="{C47F19C3-10B6-450A-A0D3-FC6158C85565}" srcOrd="0" destOrd="0" parTransId="{4341920B-EC05-4418-869B-13253F8D952B}" sibTransId="{08AB6D50-3631-443A-BEF9-FE96BF491953}"/>
    <dgm:cxn modelId="{34CCA1ED-AA9C-4F84-B1D4-C87E82492BF2}" type="presOf" srcId="{C47F19C3-10B6-450A-A0D3-FC6158C85565}" destId="{5E58E700-1746-498B-A3E0-647A259D8C32}" srcOrd="0" destOrd="0" presId="urn:microsoft.com/office/officeart/2005/8/layout/process1"/>
    <dgm:cxn modelId="{032DEE72-A3B8-4B57-8A4E-30C0797A1271}" type="presOf" srcId="{2417DD54-5CAA-45D5-AD61-E15E1E0E3AFD}" destId="{4D8A5CCC-2C10-48D6-AF30-35880E31804E}" srcOrd="0" destOrd="0" presId="urn:microsoft.com/office/officeart/2005/8/layout/process1"/>
    <dgm:cxn modelId="{7389AAF5-DAB3-45B7-B2BB-4FAA77A16107}" type="presParOf" srcId="{4D8A5CCC-2C10-48D6-AF30-35880E31804E}" destId="{5E58E700-1746-498B-A3E0-647A259D8C3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310000-575A-4612-BA73-B18A527E60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90E119-08B9-4CA8-BCA7-6172AFC381B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Формы проведения ИС-9</a:t>
          </a:r>
        </a:p>
      </dgm:t>
    </dgm:pt>
    <dgm:pt modelId="{14BF86C6-0F30-41D3-9419-88D29DE0E75F}" type="parTrans" cxnId="{CD0CEFC7-E9CB-4353-81D1-132F196A8BB5}">
      <dgm:prSet/>
      <dgm:spPr/>
      <dgm:t>
        <a:bodyPr/>
        <a:lstStyle/>
        <a:p>
          <a:endParaRPr lang="ru-RU"/>
        </a:p>
      </dgm:t>
    </dgm:pt>
    <dgm:pt modelId="{D8AB052D-3FD4-46BC-8D8F-D24E8D10A0CB}" type="sibTrans" cxnId="{CD0CEFC7-E9CB-4353-81D1-132F196A8BB5}">
      <dgm:prSet/>
      <dgm:spPr/>
      <dgm:t>
        <a:bodyPr/>
        <a:lstStyle/>
        <a:p>
          <a:endParaRPr lang="ru-RU"/>
        </a:p>
      </dgm:t>
    </dgm:pt>
    <dgm:pt modelId="{A0F850FE-B488-41D6-8372-D84EF9DBCC78}">
      <dgm:prSet phldrT="[Текст]" custT="1"/>
      <dgm:spPr/>
      <dgm:t>
        <a:bodyPr/>
        <a:lstStyle/>
        <a:p>
          <a:r>
            <a:rPr lang="ru-RU" sz="2200" b="1" dirty="0" smtClean="0"/>
            <a:t>УСТНАЯ</a:t>
          </a:r>
          <a:endParaRPr lang="ru-RU" sz="2200" b="1" dirty="0"/>
        </a:p>
      </dgm:t>
    </dgm:pt>
    <dgm:pt modelId="{760DB17A-3A93-43C8-930A-AB4884349414}" type="parTrans" cxnId="{D278DBD1-0B77-4474-93A6-AE0AC67D5FDE}">
      <dgm:prSet/>
      <dgm:spPr/>
      <dgm:t>
        <a:bodyPr/>
        <a:lstStyle/>
        <a:p>
          <a:endParaRPr lang="ru-RU"/>
        </a:p>
      </dgm:t>
    </dgm:pt>
    <dgm:pt modelId="{8B8A647B-3A91-4C1C-A374-E671B5F89881}" type="sibTrans" cxnId="{D278DBD1-0B77-4474-93A6-AE0AC67D5FDE}">
      <dgm:prSet/>
      <dgm:spPr/>
      <dgm:t>
        <a:bodyPr/>
        <a:lstStyle/>
        <a:p>
          <a:endParaRPr lang="ru-RU"/>
        </a:p>
      </dgm:t>
    </dgm:pt>
    <dgm:pt modelId="{86342EB7-F5E2-452E-8CC1-495CEDDE41C8}">
      <dgm:prSet phldrT="[Текст]" custT="1"/>
      <dgm:spPr/>
      <dgm:t>
        <a:bodyPr/>
        <a:lstStyle/>
        <a:p>
          <a:r>
            <a:rPr lang="ru-RU" sz="2200" b="1" dirty="0" smtClean="0"/>
            <a:t> ПИСЬМЕННАЯ</a:t>
          </a:r>
          <a:endParaRPr lang="ru-RU" sz="2200" b="1" dirty="0"/>
        </a:p>
      </dgm:t>
    </dgm:pt>
    <dgm:pt modelId="{85235770-BC63-45DC-843A-68B6A7721035}" type="parTrans" cxnId="{4D1B05B5-25D6-48E9-9BD6-4C2E1A7E48AB}">
      <dgm:prSet/>
      <dgm:spPr/>
      <dgm:t>
        <a:bodyPr/>
        <a:lstStyle/>
        <a:p>
          <a:endParaRPr lang="ru-RU"/>
        </a:p>
      </dgm:t>
    </dgm:pt>
    <dgm:pt modelId="{5F381EA1-53CA-4C8E-9C32-6C49FD589864}" type="sibTrans" cxnId="{4D1B05B5-25D6-48E9-9BD6-4C2E1A7E48AB}">
      <dgm:prSet/>
      <dgm:spPr/>
      <dgm:t>
        <a:bodyPr/>
        <a:lstStyle/>
        <a:p>
          <a:endParaRPr lang="ru-RU"/>
        </a:p>
      </dgm:t>
    </dgm:pt>
    <dgm:pt modelId="{AF3D44BE-643A-4E0B-AE24-F104125C96C8}">
      <dgm:prSet custT="1"/>
      <dgm:spPr/>
      <dgm:t>
        <a:bodyPr/>
        <a:lstStyle/>
        <a:p>
          <a:r>
            <a:rPr lang="ru-RU" sz="2000" b="1" dirty="0" smtClean="0"/>
            <a:t>ДИСТАНЦИОННАЯ</a:t>
          </a:r>
          <a:endParaRPr lang="ru-RU" sz="2000" b="1" dirty="0"/>
        </a:p>
      </dgm:t>
    </dgm:pt>
    <dgm:pt modelId="{72F6EEFB-6CB5-4949-8B3C-B83B2581A6F5}" type="parTrans" cxnId="{DCDE2C3B-E96B-47B7-9459-DC442ED25697}">
      <dgm:prSet/>
      <dgm:spPr/>
      <dgm:t>
        <a:bodyPr/>
        <a:lstStyle/>
        <a:p>
          <a:endParaRPr lang="ru-RU"/>
        </a:p>
      </dgm:t>
    </dgm:pt>
    <dgm:pt modelId="{22C508AA-E0E3-49FA-AC63-FC99F147E76D}" type="sibTrans" cxnId="{DCDE2C3B-E96B-47B7-9459-DC442ED25697}">
      <dgm:prSet/>
      <dgm:spPr/>
      <dgm:t>
        <a:bodyPr/>
        <a:lstStyle/>
        <a:p>
          <a:endParaRPr lang="ru-RU"/>
        </a:p>
      </dgm:t>
    </dgm:pt>
    <dgm:pt modelId="{18CB42D2-280F-4286-B51B-BF1F0AD80AD6}">
      <dgm:prSet custT="1"/>
      <dgm:spPr/>
      <dgm:t>
        <a:bodyPr/>
        <a:lstStyle/>
        <a:p>
          <a:pPr algn="ctr"/>
          <a:r>
            <a:rPr lang="ru-RU" sz="1800" b="1" dirty="0" smtClean="0"/>
            <a:t>п.11.Рекомендации</a:t>
          </a:r>
        </a:p>
        <a:p>
          <a:pPr algn="l"/>
          <a:r>
            <a:rPr lang="ru-RU" sz="1800" b="1" dirty="0" smtClean="0"/>
            <a:t>- </a:t>
          </a:r>
          <a:r>
            <a:rPr lang="ru-RU" sz="1800" b="0" dirty="0" smtClean="0"/>
            <a:t>если осваивает ООП в </a:t>
          </a:r>
          <a:r>
            <a:rPr lang="ru-RU" sz="1800" b="0" dirty="0" smtClean="0">
              <a:latin typeface="+mn-lt"/>
            </a:rPr>
            <a:t>дистанционной</a:t>
          </a:r>
          <a:r>
            <a:rPr lang="ru-RU" sz="1800" b="0" dirty="0" smtClean="0"/>
            <a:t> форме;</a:t>
          </a:r>
        </a:p>
        <a:p>
          <a:pPr algn="l"/>
          <a:r>
            <a:rPr lang="ru-RU" sz="1800" b="0" dirty="0" smtClean="0"/>
            <a:t>- если обучается на дому, в медучреждениях;</a:t>
          </a:r>
        </a:p>
        <a:p>
          <a:pPr algn="l"/>
          <a:r>
            <a:rPr lang="ru-RU" sz="1800" b="0" dirty="0" smtClean="0"/>
            <a:t>- если карантин;</a:t>
          </a:r>
        </a:p>
        <a:p>
          <a:pPr algn="l"/>
          <a:r>
            <a:rPr lang="ru-RU" sz="1800" b="0" dirty="0" smtClean="0"/>
            <a:t>- если у участника с ОВЗ есть другие объективные причины и пр.</a:t>
          </a:r>
        </a:p>
      </dgm:t>
    </dgm:pt>
    <dgm:pt modelId="{AF2C1E7C-79EE-4342-8C4D-9BB3A1778D7B}" type="parTrans" cxnId="{9E59E056-9CB4-4A5E-87FF-27C523AA00EA}">
      <dgm:prSet/>
      <dgm:spPr/>
      <dgm:t>
        <a:bodyPr/>
        <a:lstStyle/>
        <a:p>
          <a:endParaRPr lang="ru-RU"/>
        </a:p>
      </dgm:t>
    </dgm:pt>
    <dgm:pt modelId="{6164085A-6347-4BB3-92AC-C943527D6E42}" type="sibTrans" cxnId="{9E59E056-9CB4-4A5E-87FF-27C523AA00EA}">
      <dgm:prSet/>
      <dgm:spPr/>
      <dgm:t>
        <a:bodyPr/>
        <a:lstStyle/>
        <a:p>
          <a:endParaRPr lang="ru-RU"/>
        </a:p>
      </dgm:t>
    </dgm:pt>
    <dgm:pt modelId="{B820E744-BB37-4A55-88E6-1F8A6D13A1BA}">
      <dgm:prSet custT="1"/>
      <dgm:spPr/>
      <dgm:t>
        <a:bodyPr/>
        <a:lstStyle/>
        <a:p>
          <a:pPr algn="ctr"/>
          <a:r>
            <a:rPr lang="ru-RU" sz="1800" b="1" dirty="0" smtClean="0"/>
            <a:t>п. 6.7. </a:t>
          </a:r>
          <a:r>
            <a:rPr lang="ru-RU" sz="1800" b="1" dirty="0" smtClean="0">
              <a:latin typeface="+mn-lt"/>
            </a:rPr>
            <a:t>Рекомендации</a:t>
          </a:r>
        </a:p>
        <a:p>
          <a:pPr algn="l"/>
          <a:r>
            <a:rPr lang="ru-RU" sz="2000" dirty="0" smtClean="0"/>
            <a:t>- </a:t>
          </a:r>
          <a:r>
            <a:rPr lang="ru-RU" sz="1800" dirty="0" smtClean="0"/>
            <a:t>участники  с ОВЗ по решению ПМПК;</a:t>
          </a:r>
        </a:p>
        <a:p>
          <a:pPr algn="l"/>
          <a:r>
            <a:rPr lang="ru-RU" sz="1800" dirty="0" smtClean="0"/>
            <a:t>- письменная форма работы оформляется на черновиках</a:t>
          </a:r>
          <a:endParaRPr lang="ru-RU" sz="1800" dirty="0"/>
        </a:p>
      </dgm:t>
    </dgm:pt>
    <dgm:pt modelId="{195AADEB-37A3-4FDD-BDEC-A414D1DEE1BE}" type="parTrans" cxnId="{E0451A78-4779-4218-8190-FE3C9322044A}">
      <dgm:prSet/>
      <dgm:spPr/>
      <dgm:t>
        <a:bodyPr/>
        <a:lstStyle/>
        <a:p>
          <a:endParaRPr lang="ru-RU"/>
        </a:p>
      </dgm:t>
    </dgm:pt>
    <dgm:pt modelId="{CA5BA4BF-CD39-4ABD-A2CC-5CA3E4446130}" type="sibTrans" cxnId="{E0451A78-4779-4218-8190-FE3C9322044A}">
      <dgm:prSet/>
      <dgm:spPr/>
      <dgm:t>
        <a:bodyPr/>
        <a:lstStyle/>
        <a:p>
          <a:endParaRPr lang="ru-RU"/>
        </a:p>
      </dgm:t>
    </dgm:pt>
    <dgm:pt modelId="{BECA9CF7-E84F-430D-A0B6-A8883D33582F}" type="pres">
      <dgm:prSet presAssocID="{80310000-575A-4612-BA73-B18A527E60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34CC6E-4F19-4362-8B1F-819673755B5B}" type="pres">
      <dgm:prSet presAssocID="{CF90E119-08B9-4CA8-BCA7-6172AFC381B3}" presName="hierRoot1" presStyleCnt="0"/>
      <dgm:spPr/>
    </dgm:pt>
    <dgm:pt modelId="{66212E4B-1A2C-459D-88A6-303407EE488E}" type="pres">
      <dgm:prSet presAssocID="{CF90E119-08B9-4CA8-BCA7-6172AFC381B3}" presName="composite" presStyleCnt="0"/>
      <dgm:spPr/>
    </dgm:pt>
    <dgm:pt modelId="{82CB9EF4-89EC-4798-A3D9-92848A411866}" type="pres">
      <dgm:prSet presAssocID="{CF90E119-08B9-4CA8-BCA7-6172AFC381B3}" presName="background" presStyleLbl="node0" presStyleIdx="0" presStyleCnt="1"/>
      <dgm:spPr/>
    </dgm:pt>
    <dgm:pt modelId="{4D81C43D-16F0-45DC-B0FE-9F8965D7F7E6}" type="pres">
      <dgm:prSet presAssocID="{CF90E119-08B9-4CA8-BCA7-6172AFC381B3}" presName="text" presStyleLbl="fgAcc0" presStyleIdx="0" presStyleCnt="1" custScaleX="453709" custScaleY="56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2F3D2A-F513-4885-B5CF-F7E39B189243}" type="pres">
      <dgm:prSet presAssocID="{CF90E119-08B9-4CA8-BCA7-6172AFC381B3}" presName="hierChild2" presStyleCnt="0"/>
      <dgm:spPr/>
    </dgm:pt>
    <dgm:pt modelId="{8E5F81BA-82FE-46B1-A91A-A0F35B6D40B2}" type="pres">
      <dgm:prSet presAssocID="{760DB17A-3A93-43C8-930A-AB488434941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14E9E49-22F9-4FC9-82F2-E496106115B1}" type="pres">
      <dgm:prSet presAssocID="{A0F850FE-B488-41D6-8372-D84EF9DBCC78}" presName="hierRoot2" presStyleCnt="0"/>
      <dgm:spPr/>
    </dgm:pt>
    <dgm:pt modelId="{AF3DC294-9A34-4DD6-87AE-31F86BE3EEF8}" type="pres">
      <dgm:prSet presAssocID="{A0F850FE-B488-41D6-8372-D84EF9DBCC78}" presName="composite2" presStyleCnt="0"/>
      <dgm:spPr/>
    </dgm:pt>
    <dgm:pt modelId="{184975CD-1984-46C3-A100-0915D1E36090}" type="pres">
      <dgm:prSet presAssocID="{A0F850FE-B488-41D6-8372-D84EF9DBCC78}" presName="background2" presStyleLbl="node2" presStyleIdx="0" presStyleCnt="3"/>
      <dgm:spPr/>
    </dgm:pt>
    <dgm:pt modelId="{44700BC9-22D8-4016-8B5A-A81FF9C3495E}" type="pres">
      <dgm:prSet presAssocID="{A0F850FE-B488-41D6-8372-D84EF9DBCC78}" presName="text2" presStyleLbl="fgAcc2" presStyleIdx="0" presStyleCnt="3" custScaleY="73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B7AB6D-88F9-4F4B-B6D5-EB0A32EA8EED}" type="pres">
      <dgm:prSet presAssocID="{A0F850FE-B488-41D6-8372-D84EF9DBCC78}" presName="hierChild3" presStyleCnt="0"/>
      <dgm:spPr/>
    </dgm:pt>
    <dgm:pt modelId="{34F559B4-2E56-4255-9A79-8F63BFA593DD}" type="pres">
      <dgm:prSet presAssocID="{85235770-BC63-45DC-843A-68B6A772103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9257B2F-A16A-481C-8501-6AEAB52C497C}" type="pres">
      <dgm:prSet presAssocID="{86342EB7-F5E2-452E-8CC1-495CEDDE41C8}" presName="hierRoot2" presStyleCnt="0"/>
      <dgm:spPr/>
    </dgm:pt>
    <dgm:pt modelId="{748307E8-DEC1-48E1-9D5D-0C30EBCE81FE}" type="pres">
      <dgm:prSet presAssocID="{86342EB7-F5E2-452E-8CC1-495CEDDE41C8}" presName="composite2" presStyleCnt="0"/>
      <dgm:spPr/>
    </dgm:pt>
    <dgm:pt modelId="{F4F1A189-A5FE-41AE-9F34-E6769B3C676D}" type="pres">
      <dgm:prSet presAssocID="{86342EB7-F5E2-452E-8CC1-495CEDDE41C8}" presName="background2" presStyleLbl="node2" presStyleIdx="1" presStyleCnt="3"/>
      <dgm:spPr/>
    </dgm:pt>
    <dgm:pt modelId="{1BAAC723-944F-44A3-81D2-E7C9AA2343CD}" type="pres">
      <dgm:prSet presAssocID="{86342EB7-F5E2-452E-8CC1-495CEDDE41C8}" presName="text2" presStyleLbl="fgAcc2" presStyleIdx="1" presStyleCnt="3" custScaleX="209878" custScaleY="75406" custLinFactNeighborX="1260" custLinFactNeighborY="2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B0EFC-9C0E-4684-868E-7BDC114D8316}" type="pres">
      <dgm:prSet presAssocID="{86342EB7-F5E2-452E-8CC1-495CEDDE41C8}" presName="hierChild3" presStyleCnt="0"/>
      <dgm:spPr/>
    </dgm:pt>
    <dgm:pt modelId="{2AF1AFF2-9D09-4F67-90EE-97C6E20CDA38}" type="pres">
      <dgm:prSet presAssocID="{195AADEB-37A3-4FDD-BDEC-A414D1DEE1B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C4729A6-CBEB-4D00-8583-53BAD4CA6D0F}" type="pres">
      <dgm:prSet presAssocID="{B820E744-BB37-4A55-88E6-1F8A6D13A1BA}" presName="hierRoot3" presStyleCnt="0"/>
      <dgm:spPr/>
    </dgm:pt>
    <dgm:pt modelId="{5F03FD42-D8F4-4D20-9508-534552491B83}" type="pres">
      <dgm:prSet presAssocID="{B820E744-BB37-4A55-88E6-1F8A6D13A1BA}" presName="composite3" presStyleCnt="0"/>
      <dgm:spPr/>
    </dgm:pt>
    <dgm:pt modelId="{B0827036-7F4C-477D-9398-AF720C4F1A76}" type="pres">
      <dgm:prSet presAssocID="{B820E744-BB37-4A55-88E6-1F8A6D13A1BA}" presName="background3" presStyleLbl="node3" presStyleIdx="0" presStyleCnt="2"/>
      <dgm:spPr/>
    </dgm:pt>
    <dgm:pt modelId="{DD391758-BCE1-4668-AFE2-5685AEEF1B70}" type="pres">
      <dgm:prSet presAssocID="{B820E744-BB37-4A55-88E6-1F8A6D13A1BA}" presName="text3" presStyleLbl="fgAcc3" presStyleIdx="0" presStyleCnt="2" custScaleX="219643" custScaleY="213298" custLinFactNeighborX="-20769" custLinFactNeighborY="7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DAFC1-288D-41DB-8E6F-9EDC39C2896C}" type="pres">
      <dgm:prSet presAssocID="{B820E744-BB37-4A55-88E6-1F8A6D13A1BA}" presName="hierChild4" presStyleCnt="0"/>
      <dgm:spPr/>
    </dgm:pt>
    <dgm:pt modelId="{DB0A80F2-2DB9-4D5A-BA51-98F13653D547}" type="pres">
      <dgm:prSet presAssocID="{72F6EEFB-6CB5-4949-8B3C-B83B2581A6F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E371646-0EB2-4FC1-B9BF-9E32AB0D5F4B}" type="pres">
      <dgm:prSet presAssocID="{AF3D44BE-643A-4E0B-AE24-F104125C96C8}" presName="hierRoot2" presStyleCnt="0"/>
      <dgm:spPr/>
    </dgm:pt>
    <dgm:pt modelId="{ECF397F8-1248-4431-B37F-A5CCB88928F3}" type="pres">
      <dgm:prSet presAssocID="{AF3D44BE-643A-4E0B-AE24-F104125C96C8}" presName="composite2" presStyleCnt="0"/>
      <dgm:spPr/>
    </dgm:pt>
    <dgm:pt modelId="{D8078215-7442-43CA-94D1-0CFD83B9FBC2}" type="pres">
      <dgm:prSet presAssocID="{AF3D44BE-643A-4E0B-AE24-F104125C96C8}" presName="background2" presStyleLbl="node2" presStyleIdx="2" presStyleCnt="3"/>
      <dgm:spPr/>
    </dgm:pt>
    <dgm:pt modelId="{641B8727-C2A8-43DE-AAF8-F202794FD70A}" type="pres">
      <dgm:prSet presAssocID="{AF3D44BE-643A-4E0B-AE24-F104125C96C8}" presName="text2" presStyleLbl="fgAcc2" presStyleIdx="2" presStyleCnt="3" custScaleX="178594" custScaleY="67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B73103-E19E-430E-89A3-DDB7C8C2CA49}" type="pres">
      <dgm:prSet presAssocID="{AF3D44BE-643A-4E0B-AE24-F104125C96C8}" presName="hierChild3" presStyleCnt="0"/>
      <dgm:spPr/>
    </dgm:pt>
    <dgm:pt modelId="{C0F9CFAE-8D2E-4819-B666-80BC82312B3F}" type="pres">
      <dgm:prSet presAssocID="{AF2C1E7C-79EE-4342-8C4D-9BB3A1778D7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5CB1966-5156-43FF-B0ED-C2248A80118D}" type="pres">
      <dgm:prSet presAssocID="{18CB42D2-280F-4286-B51B-BF1F0AD80AD6}" presName="hierRoot3" presStyleCnt="0"/>
      <dgm:spPr/>
    </dgm:pt>
    <dgm:pt modelId="{01142F6D-9F0F-4E3D-8D6E-87DB977CE5FF}" type="pres">
      <dgm:prSet presAssocID="{18CB42D2-280F-4286-B51B-BF1F0AD80AD6}" presName="composite3" presStyleCnt="0"/>
      <dgm:spPr/>
    </dgm:pt>
    <dgm:pt modelId="{6B035117-214C-48DB-8946-D1E41963A284}" type="pres">
      <dgm:prSet presAssocID="{18CB42D2-280F-4286-B51B-BF1F0AD80AD6}" presName="background3" presStyleLbl="node3" presStyleIdx="1" presStyleCnt="2"/>
      <dgm:spPr/>
    </dgm:pt>
    <dgm:pt modelId="{0512EF96-8460-450B-9C48-7B4FD8B03421}" type="pres">
      <dgm:prSet presAssocID="{18CB42D2-280F-4286-B51B-BF1F0AD80AD6}" presName="text3" presStyleLbl="fgAcc3" presStyleIdx="1" presStyleCnt="2" custScaleX="305450" custScaleY="293542" custLinFactNeighborX="-22603" custLinFactNeighborY="18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2D7DDD-7D7A-4EC7-9AC2-053643DF92AC}" type="pres">
      <dgm:prSet presAssocID="{18CB42D2-280F-4286-B51B-BF1F0AD80AD6}" presName="hierChild4" presStyleCnt="0"/>
      <dgm:spPr/>
    </dgm:pt>
  </dgm:ptLst>
  <dgm:cxnLst>
    <dgm:cxn modelId="{EC294725-E12D-40F8-A284-CD918EF65B81}" type="presOf" srcId="{18CB42D2-280F-4286-B51B-BF1F0AD80AD6}" destId="{0512EF96-8460-450B-9C48-7B4FD8B03421}" srcOrd="0" destOrd="0" presId="urn:microsoft.com/office/officeart/2005/8/layout/hierarchy1"/>
    <dgm:cxn modelId="{7D421AAB-7305-4740-A30F-68524E268678}" type="presOf" srcId="{A0F850FE-B488-41D6-8372-D84EF9DBCC78}" destId="{44700BC9-22D8-4016-8B5A-A81FF9C3495E}" srcOrd="0" destOrd="0" presId="urn:microsoft.com/office/officeart/2005/8/layout/hierarchy1"/>
    <dgm:cxn modelId="{D278DBD1-0B77-4474-93A6-AE0AC67D5FDE}" srcId="{CF90E119-08B9-4CA8-BCA7-6172AFC381B3}" destId="{A0F850FE-B488-41D6-8372-D84EF9DBCC78}" srcOrd="0" destOrd="0" parTransId="{760DB17A-3A93-43C8-930A-AB4884349414}" sibTransId="{8B8A647B-3A91-4C1C-A374-E671B5F89881}"/>
    <dgm:cxn modelId="{880C6E07-6CB0-40B8-9F66-0EC3098DFE7D}" type="presOf" srcId="{195AADEB-37A3-4FDD-BDEC-A414D1DEE1BE}" destId="{2AF1AFF2-9D09-4F67-90EE-97C6E20CDA38}" srcOrd="0" destOrd="0" presId="urn:microsoft.com/office/officeart/2005/8/layout/hierarchy1"/>
    <dgm:cxn modelId="{E0451A78-4779-4218-8190-FE3C9322044A}" srcId="{86342EB7-F5E2-452E-8CC1-495CEDDE41C8}" destId="{B820E744-BB37-4A55-88E6-1F8A6D13A1BA}" srcOrd="0" destOrd="0" parTransId="{195AADEB-37A3-4FDD-BDEC-A414D1DEE1BE}" sibTransId="{CA5BA4BF-CD39-4ABD-A2CC-5CA3E4446130}"/>
    <dgm:cxn modelId="{377557C9-7287-4C92-87EB-4FFC80EA552A}" type="presOf" srcId="{AF2C1E7C-79EE-4342-8C4D-9BB3A1778D7B}" destId="{C0F9CFAE-8D2E-4819-B666-80BC82312B3F}" srcOrd="0" destOrd="0" presId="urn:microsoft.com/office/officeart/2005/8/layout/hierarchy1"/>
    <dgm:cxn modelId="{E784EE00-613C-4617-A10C-6119046A4FBC}" type="presOf" srcId="{86342EB7-F5E2-452E-8CC1-495CEDDE41C8}" destId="{1BAAC723-944F-44A3-81D2-E7C9AA2343CD}" srcOrd="0" destOrd="0" presId="urn:microsoft.com/office/officeart/2005/8/layout/hierarchy1"/>
    <dgm:cxn modelId="{632B135A-259E-444B-8AA6-DC743FC8184D}" type="presOf" srcId="{80310000-575A-4612-BA73-B18A527E604C}" destId="{BECA9CF7-E84F-430D-A0B6-A8883D33582F}" srcOrd="0" destOrd="0" presId="urn:microsoft.com/office/officeart/2005/8/layout/hierarchy1"/>
    <dgm:cxn modelId="{59AB0CA3-E403-4F8D-A3A1-710785046C73}" type="presOf" srcId="{B820E744-BB37-4A55-88E6-1F8A6D13A1BA}" destId="{DD391758-BCE1-4668-AFE2-5685AEEF1B70}" srcOrd="0" destOrd="0" presId="urn:microsoft.com/office/officeart/2005/8/layout/hierarchy1"/>
    <dgm:cxn modelId="{4F943649-F8FB-4429-9F10-044BA0515CE9}" type="presOf" srcId="{72F6EEFB-6CB5-4949-8B3C-B83B2581A6F5}" destId="{DB0A80F2-2DB9-4D5A-BA51-98F13653D547}" srcOrd="0" destOrd="0" presId="urn:microsoft.com/office/officeart/2005/8/layout/hierarchy1"/>
    <dgm:cxn modelId="{CD0CEFC7-E9CB-4353-81D1-132F196A8BB5}" srcId="{80310000-575A-4612-BA73-B18A527E604C}" destId="{CF90E119-08B9-4CA8-BCA7-6172AFC381B3}" srcOrd="0" destOrd="0" parTransId="{14BF86C6-0F30-41D3-9419-88D29DE0E75F}" sibTransId="{D8AB052D-3FD4-46BC-8D8F-D24E8D10A0CB}"/>
    <dgm:cxn modelId="{AE2F2090-47C8-4D96-90DF-B99F0CBD6E7B}" type="presOf" srcId="{CF90E119-08B9-4CA8-BCA7-6172AFC381B3}" destId="{4D81C43D-16F0-45DC-B0FE-9F8965D7F7E6}" srcOrd="0" destOrd="0" presId="urn:microsoft.com/office/officeart/2005/8/layout/hierarchy1"/>
    <dgm:cxn modelId="{DCDE2C3B-E96B-47B7-9459-DC442ED25697}" srcId="{CF90E119-08B9-4CA8-BCA7-6172AFC381B3}" destId="{AF3D44BE-643A-4E0B-AE24-F104125C96C8}" srcOrd="2" destOrd="0" parTransId="{72F6EEFB-6CB5-4949-8B3C-B83B2581A6F5}" sibTransId="{22C508AA-E0E3-49FA-AC63-FC99F147E76D}"/>
    <dgm:cxn modelId="{4D1B05B5-25D6-48E9-9BD6-4C2E1A7E48AB}" srcId="{CF90E119-08B9-4CA8-BCA7-6172AFC381B3}" destId="{86342EB7-F5E2-452E-8CC1-495CEDDE41C8}" srcOrd="1" destOrd="0" parTransId="{85235770-BC63-45DC-843A-68B6A7721035}" sibTransId="{5F381EA1-53CA-4C8E-9C32-6C49FD589864}"/>
    <dgm:cxn modelId="{9E59E056-9CB4-4A5E-87FF-27C523AA00EA}" srcId="{AF3D44BE-643A-4E0B-AE24-F104125C96C8}" destId="{18CB42D2-280F-4286-B51B-BF1F0AD80AD6}" srcOrd="0" destOrd="0" parTransId="{AF2C1E7C-79EE-4342-8C4D-9BB3A1778D7B}" sibTransId="{6164085A-6347-4BB3-92AC-C943527D6E42}"/>
    <dgm:cxn modelId="{FDAF026C-2790-4B5F-88AD-AB9546F69EB1}" type="presOf" srcId="{AF3D44BE-643A-4E0B-AE24-F104125C96C8}" destId="{641B8727-C2A8-43DE-AAF8-F202794FD70A}" srcOrd="0" destOrd="0" presId="urn:microsoft.com/office/officeart/2005/8/layout/hierarchy1"/>
    <dgm:cxn modelId="{5134C4CF-1056-49CC-9C5F-FDA347925227}" type="presOf" srcId="{85235770-BC63-45DC-843A-68B6A7721035}" destId="{34F559B4-2E56-4255-9A79-8F63BFA593DD}" srcOrd="0" destOrd="0" presId="urn:microsoft.com/office/officeart/2005/8/layout/hierarchy1"/>
    <dgm:cxn modelId="{FD442FD3-EAC6-4349-B66B-F713057F9FAD}" type="presOf" srcId="{760DB17A-3A93-43C8-930A-AB4884349414}" destId="{8E5F81BA-82FE-46B1-A91A-A0F35B6D40B2}" srcOrd="0" destOrd="0" presId="urn:microsoft.com/office/officeart/2005/8/layout/hierarchy1"/>
    <dgm:cxn modelId="{C23B5869-7CCD-414D-A177-B5883ABCFF39}" type="presParOf" srcId="{BECA9CF7-E84F-430D-A0B6-A8883D33582F}" destId="{0434CC6E-4F19-4362-8B1F-819673755B5B}" srcOrd="0" destOrd="0" presId="urn:microsoft.com/office/officeart/2005/8/layout/hierarchy1"/>
    <dgm:cxn modelId="{101B0AB7-7CED-401B-8257-FCAA0B1AFA36}" type="presParOf" srcId="{0434CC6E-4F19-4362-8B1F-819673755B5B}" destId="{66212E4B-1A2C-459D-88A6-303407EE488E}" srcOrd="0" destOrd="0" presId="urn:microsoft.com/office/officeart/2005/8/layout/hierarchy1"/>
    <dgm:cxn modelId="{EE131372-6DFF-4736-82A0-30B7B773CE7D}" type="presParOf" srcId="{66212E4B-1A2C-459D-88A6-303407EE488E}" destId="{82CB9EF4-89EC-4798-A3D9-92848A411866}" srcOrd="0" destOrd="0" presId="urn:microsoft.com/office/officeart/2005/8/layout/hierarchy1"/>
    <dgm:cxn modelId="{5B96B965-E798-49D2-A692-D8E30BBB64BE}" type="presParOf" srcId="{66212E4B-1A2C-459D-88A6-303407EE488E}" destId="{4D81C43D-16F0-45DC-B0FE-9F8965D7F7E6}" srcOrd="1" destOrd="0" presId="urn:microsoft.com/office/officeart/2005/8/layout/hierarchy1"/>
    <dgm:cxn modelId="{4F8BD37E-FF87-4E41-87B4-3616AFCDA956}" type="presParOf" srcId="{0434CC6E-4F19-4362-8B1F-819673755B5B}" destId="{802F3D2A-F513-4885-B5CF-F7E39B189243}" srcOrd="1" destOrd="0" presId="urn:microsoft.com/office/officeart/2005/8/layout/hierarchy1"/>
    <dgm:cxn modelId="{26C9F484-9BD3-4EED-8DD8-9C7D45B733CB}" type="presParOf" srcId="{802F3D2A-F513-4885-B5CF-F7E39B189243}" destId="{8E5F81BA-82FE-46B1-A91A-A0F35B6D40B2}" srcOrd="0" destOrd="0" presId="urn:microsoft.com/office/officeart/2005/8/layout/hierarchy1"/>
    <dgm:cxn modelId="{623DB110-DC0A-4B6D-9419-B3F66A11DC69}" type="presParOf" srcId="{802F3D2A-F513-4885-B5CF-F7E39B189243}" destId="{E14E9E49-22F9-4FC9-82F2-E496106115B1}" srcOrd="1" destOrd="0" presId="urn:microsoft.com/office/officeart/2005/8/layout/hierarchy1"/>
    <dgm:cxn modelId="{49A7F986-3A8D-4DFE-A46F-5F6A8224DE7E}" type="presParOf" srcId="{E14E9E49-22F9-4FC9-82F2-E496106115B1}" destId="{AF3DC294-9A34-4DD6-87AE-31F86BE3EEF8}" srcOrd="0" destOrd="0" presId="urn:microsoft.com/office/officeart/2005/8/layout/hierarchy1"/>
    <dgm:cxn modelId="{CC2ECD6C-8C7D-4F17-A136-981D831235DA}" type="presParOf" srcId="{AF3DC294-9A34-4DD6-87AE-31F86BE3EEF8}" destId="{184975CD-1984-46C3-A100-0915D1E36090}" srcOrd="0" destOrd="0" presId="urn:microsoft.com/office/officeart/2005/8/layout/hierarchy1"/>
    <dgm:cxn modelId="{843C9337-87F4-4620-A3EB-010D5A82CE09}" type="presParOf" srcId="{AF3DC294-9A34-4DD6-87AE-31F86BE3EEF8}" destId="{44700BC9-22D8-4016-8B5A-A81FF9C3495E}" srcOrd="1" destOrd="0" presId="urn:microsoft.com/office/officeart/2005/8/layout/hierarchy1"/>
    <dgm:cxn modelId="{44AB38D9-1124-4447-B01E-B720043EDE15}" type="presParOf" srcId="{E14E9E49-22F9-4FC9-82F2-E496106115B1}" destId="{28B7AB6D-88F9-4F4B-B6D5-EB0A32EA8EED}" srcOrd="1" destOrd="0" presId="urn:microsoft.com/office/officeart/2005/8/layout/hierarchy1"/>
    <dgm:cxn modelId="{43EA3B52-DD18-48B5-B4AF-2E6BBAC936BF}" type="presParOf" srcId="{802F3D2A-F513-4885-B5CF-F7E39B189243}" destId="{34F559B4-2E56-4255-9A79-8F63BFA593DD}" srcOrd="2" destOrd="0" presId="urn:microsoft.com/office/officeart/2005/8/layout/hierarchy1"/>
    <dgm:cxn modelId="{940B7126-BADF-41EF-8C0F-10FC248E1FE6}" type="presParOf" srcId="{802F3D2A-F513-4885-B5CF-F7E39B189243}" destId="{29257B2F-A16A-481C-8501-6AEAB52C497C}" srcOrd="3" destOrd="0" presId="urn:microsoft.com/office/officeart/2005/8/layout/hierarchy1"/>
    <dgm:cxn modelId="{983C5BF6-73CF-4E69-8E1D-B5C8438FBBA2}" type="presParOf" srcId="{29257B2F-A16A-481C-8501-6AEAB52C497C}" destId="{748307E8-DEC1-48E1-9D5D-0C30EBCE81FE}" srcOrd="0" destOrd="0" presId="urn:microsoft.com/office/officeart/2005/8/layout/hierarchy1"/>
    <dgm:cxn modelId="{DBDB4ABE-C0DC-49FE-B82B-BD1AF4DC9B1A}" type="presParOf" srcId="{748307E8-DEC1-48E1-9D5D-0C30EBCE81FE}" destId="{F4F1A189-A5FE-41AE-9F34-E6769B3C676D}" srcOrd="0" destOrd="0" presId="urn:microsoft.com/office/officeart/2005/8/layout/hierarchy1"/>
    <dgm:cxn modelId="{4EA497BD-3773-4FDA-AA7F-579CD39BBBF1}" type="presParOf" srcId="{748307E8-DEC1-48E1-9D5D-0C30EBCE81FE}" destId="{1BAAC723-944F-44A3-81D2-E7C9AA2343CD}" srcOrd="1" destOrd="0" presId="urn:microsoft.com/office/officeart/2005/8/layout/hierarchy1"/>
    <dgm:cxn modelId="{51F1D7B3-32A1-44A2-B84E-5F4C03032792}" type="presParOf" srcId="{29257B2F-A16A-481C-8501-6AEAB52C497C}" destId="{969B0EFC-9C0E-4684-868E-7BDC114D8316}" srcOrd="1" destOrd="0" presId="urn:microsoft.com/office/officeart/2005/8/layout/hierarchy1"/>
    <dgm:cxn modelId="{7EAD1996-E4D6-4A0B-9122-89C30D67E3BF}" type="presParOf" srcId="{969B0EFC-9C0E-4684-868E-7BDC114D8316}" destId="{2AF1AFF2-9D09-4F67-90EE-97C6E20CDA38}" srcOrd="0" destOrd="0" presId="urn:microsoft.com/office/officeart/2005/8/layout/hierarchy1"/>
    <dgm:cxn modelId="{8F6A11FD-8A71-4543-B89F-35E425FAF849}" type="presParOf" srcId="{969B0EFC-9C0E-4684-868E-7BDC114D8316}" destId="{DC4729A6-CBEB-4D00-8583-53BAD4CA6D0F}" srcOrd="1" destOrd="0" presId="urn:microsoft.com/office/officeart/2005/8/layout/hierarchy1"/>
    <dgm:cxn modelId="{8606DB27-EA14-4F80-9452-4DF961C0218E}" type="presParOf" srcId="{DC4729A6-CBEB-4D00-8583-53BAD4CA6D0F}" destId="{5F03FD42-D8F4-4D20-9508-534552491B83}" srcOrd="0" destOrd="0" presId="urn:microsoft.com/office/officeart/2005/8/layout/hierarchy1"/>
    <dgm:cxn modelId="{B767B50D-2726-4BE2-BEC5-5F2AF34EFCD2}" type="presParOf" srcId="{5F03FD42-D8F4-4D20-9508-534552491B83}" destId="{B0827036-7F4C-477D-9398-AF720C4F1A76}" srcOrd="0" destOrd="0" presId="urn:microsoft.com/office/officeart/2005/8/layout/hierarchy1"/>
    <dgm:cxn modelId="{08B130C0-082D-4854-BABD-7464EA287F47}" type="presParOf" srcId="{5F03FD42-D8F4-4D20-9508-534552491B83}" destId="{DD391758-BCE1-4668-AFE2-5685AEEF1B70}" srcOrd="1" destOrd="0" presId="urn:microsoft.com/office/officeart/2005/8/layout/hierarchy1"/>
    <dgm:cxn modelId="{173F0201-CC64-4B3C-9E47-ECFB9F26DF3F}" type="presParOf" srcId="{DC4729A6-CBEB-4D00-8583-53BAD4CA6D0F}" destId="{3D5DAFC1-288D-41DB-8E6F-9EDC39C2896C}" srcOrd="1" destOrd="0" presId="urn:microsoft.com/office/officeart/2005/8/layout/hierarchy1"/>
    <dgm:cxn modelId="{A87C5CB5-E4A6-410E-9953-5521AE84883D}" type="presParOf" srcId="{802F3D2A-F513-4885-B5CF-F7E39B189243}" destId="{DB0A80F2-2DB9-4D5A-BA51-98F13653D547}" srcOrd="4" destOrd="0" presId="urn:microsoft.com/office/officeart/2005/8/layout/hierarchy1"/>
    <dgm:cxn modelId="{AF3D96DE-DB41-416F-BADB-5432A9E5928C}" type="presParOf" srcId="{802F3D2A-F513-4885-B5CF-F7E39B189243}" destId="{3E371646-0EB2-4FC1-B9BF-9E32AB0D5F4B}" srcOrd="5" destOrd="0" presId="urn:microsoft.com/office/officeart/2005/8/layout/hierarchy1"/>
    <dgm:cxn modelId="{1A1F77DB-E68B-4BE8-A0A8-F6C9D438CA21}" type="presParOf" srcId="{3E371646-0EB2-4FC1-B9BF-9E32AB0D5F4B}" destId="{ECF397F8-1248-4431-B37F-A5CCB88928F3}" srcOrd="0" destOrd="0" presId="urn:microsoft.com/office/officeart/2005/8/layout/hierarchy1"/>
    <dgm:cxn modelId="{311800FF-F838-469D-80F2-115E058CA2AE}" type="presParOf" srcId="{ECF397F8-1248-4431-B37F-A5CCB88928F3}" destId="{D8078215-7442-43CA-94D1-0CFD83B9FBC2}" srcOrd="0" destOrd="0" presId="urn:microsoft.com/office/officeart/2005/8/layout/hierarchy1"/>
    <dgm:cxn modelId="{9508DD4F-7EF1-4714-96C5-87698C4FB89D}" type="presParOf" srcId="{ECF397F8-1248-4431-B37F-A5CCB88928F3}" destId="{641B8727-C2A8-43DE-AAF8-F202794FD70A}" srcOrd="1" destOrd="0" presId="urn:microsoft.com/office/officeart/2005/8/layout/hierarchy1"/>
    <dgm:cxn modelId="{98F6A1C8-F168-40E6-930A-A0964662F3C9}" type="presParOf" srcId="{3E371646-0EB2-4FC1-B9BF-9E32AB0D5F4B}" destId="{53B73103-E19E-430E-89A3-DDB7C8C2CA49}" srcOrd="1" destOrd="0" presId="urn:microsoft.com/office/officeart/2005/8/layout/hierarchy1"/>
    <dgm:cxn modelId="{6906228E-9112-442D-AD88-503081B8A0A3}" type="presParOf" srcId="{53B73103-E19E-430E-89A3-DDB7C8C2CA49}" destId="{C0F9CFAE-8D2E-4819-B666-80BC82312B3F}" srcOrd="0" destOrd="0" presId="urn:microsoft.com/office/officeart/2005/8/layout/hierarchy1"/>
    <dgm:cxn modelId="{D1298F34-C19C-4851-947B-D2F6AD140865}" type="presParOf" srcId="{53B73103-E19E-430E-89A3-DDB7C8C2CA49}" destId="{55CB1966-5156-43FF-B0ED-C2248A80118D}" srcOrd="1" destOrd="0" presId="urn:microsoft.com/office/officeart/2005/8/layout/hierarchy1"/>
    <dgm:cxn modelId="{ADC49A23-27D8-4FDF-B95A-5DDCF38CD961}" type="presParOf" srcId="{55CB1966-5156-43FF-B0ED-C2248A80118D}" destId="{01142F6D-9F0F-4E3D-8D6E-87DB977CE5FF}" srcOrd="0" destOrd="0" presId="urn:microsoft.com/office/officeart/2005/8/layout/hierarchy1"/>
    <dgm:cxn modelId="{C69430EA-B3E7-4BA7-8F76-2F494C43DEA7}" type="presParOf" srcId="{01142F6D-9F0F-4E3D-8D6E-87DB977CE5FF}" destId="{6B035117-214C-48DB-8946-D1E41963A284}" srcOrd="0" destOrd="0" presId="urn:microsoft.com/office/officeart/2005/8/layout/hierarchy1"/>
    <dgm:cxn modelId="{12D340C4-AB42-440B-AE5F-F01CB3059E25}" type="presParOf" srcId="{01142F6D-9F0F-4E3D-8D6E-87DB977CE5FF}" destId="{0512EF96-8460-450B-9C48-7B4FD8B03421}" srcOrd="1" destOrd="0" presId="urn:microsoft.com/office/officeart/2005/8/layout/hierarchy1"/>
    <dgm:cxn modelId="{085739BA-1764-4D7D-ABB7-711091721965}" type="presParOf" srcId="{55CB1966-5156-43FF-B0ED-C2248A80118D}" destId="{212D7DDD-7D7A-4EC7-9AC2-053643DF92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CAD918-B487-46C8-A11A-AD188AB9ED77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6FEF95-DAB3-4C54-9CDE-60DC19B8A90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Запуск модуля «Результаты ИС-9»</a:t>
          </a:r>
        </a:p>
      </dgm:t>
    </dgm:pt>
    <dgm:pt modelId="{1BB907D4-0D23-4463-9D78-82FC758F9AE9}" type="parTrans" cxnId="{B423F55B-B663-4370-B223-8E1FCA6A69DE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00855-A6C3-4A03-A374-AEFA71BA9CDA}" type="sibTrans" cxnId="{B423F55B-B663-4370-B223-8E1FCA6A69DE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7AFB2-660E-430A-9581-5732EB5AD16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Выбрать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XML-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файл, присланный из РЦОИ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C0F83-0518-4BC4-BFFC-BC5765F021F0}" type="parTrans" cxnId="{AB103F78-64BB-4B47-9BA2-E1B635A67684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79586-5F47-401D-8289-93DC22482000}" type="sibTrans" cxnId="{AB103F78-64BB-4B47-9BA2-E1B635A67684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26BB5-A3BE-4C1E-BB6D-7A0323E115FB}">
      <dgm:prSet phldrT="[Текст]" custT="1"/>
      <dgm:spPr/>
      <dgm:t>
        <a:bodyPr/>
        <a:lstStyle/>
        <a:p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Внести результаты из протоколов оценивания в модуль «Результаты ИС-9»</a:t>
          </a:r>
        </a:p>
        <a:p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9EE7B-2909-4A48-AC77-F237575C803D}" type="parTrans" cxnId="{03E9A529-F37A-485F-8643-7EF738490F1A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1DDFC-7638-40D2-AFC8-AF9F223DBB06}" type="sibTrans" cxnId="{03E9A529-F37A-485F-8643-7EF738490F1A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22A84-6FF3-4294-86B1-98FD9332604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Проверить количество не явившихся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D206D-08CF-4CAD-8A6D-4EF0A6D4CF79}" type="parTrans" cxnId="{C5D81882-9CE6-4AC3-8B0B-AA2F58A8177F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C810A-A119-4882-8D09-05F147B97214}" type="sibTrans" cxnId="{C5D81882-9CE6-4AC3-8B0B-AA2F58A8177F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7FF6F-C754-4A0B-9114-B42A251D92E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корректности заполненных данных («Проверить»)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85BB4-1FDD-4B73-B252-04383111A724}" type="parTrans" cxnId="{6DC9B324-40FE-48A1-9DD6-315C33EDB565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75098-95EA-471C-9E17-C47845AF9877}" type="sibTrans" cxnId="{6DC9B324-40FE-48A1-9DD6-315C33EDB565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F4D3C-47F6-4AD9-A251-3E2A4FBF4AC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окнами «Просмотр ошибок»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250D5-C09E-4D63-A1C3-FCEECE52A252}" type="parTrans" cxnId="{4DB7F3C3-146C-49C6-9396-352E22FD4D22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EBD7D-9A56-44B1-900E-82094DEBACB4}" type="sibTrans" cxnId="{4DB7F3C3-146C-49C6-9396-352E22FD4D22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62FB1-625B-4A13-8EA5-5BD82D1CA23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исправления нажать «Проверить»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DE36E-B857-4B74-8D7F-5962CCE09C50}" type="parTrans" cxnId="{22099D97-409D-4C3A-974B-77DB224643CD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4B12F-D130-4B53-BB19-B8FCB21DFB1F}" type="sibTrans" cxnId="{22099D97-409D-4C3A-974B-77DB224643CD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3D9B4-D352-4221-B4F6-F51A6E30EC9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Нажать «Сохранить»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52754-E0F5-46FF-9D18-0F59C83631FD}" type="parTrans" cxnId="{84D0D0BD-ABCE-429E-A1D4-61CA2ED1F794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73206-C0F7-4659-AD5A-E06CED862D40}" type="sibTrans" cxnId="{84D0D0BD-ABCE-429E-A1D4-61CA2ED1F794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0B53D-0849-496A-A4A9-AADEC2378B8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Повторно открыть файл и проверить, что файл открывается и снова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СОХРАНИТЬ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EB7CB-4044-49E9-9DCD-FD3E24FEFC7F}" type="parTrans" cxnId="{AFD5E005-7A16-4D8B-9E1E-5717987B30BE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FDE8B-081B-47CF-B697-D0FA24A9C0F7}" type="sibTrans" cxnId="{AFD5E005-7A16-4D8B-9E1E-5717987B30BE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EE661-1CFA-44A1-BA71-EF824C749044}" type="pres">
      <dgm:prSet presAssocID="{FFCAD918-B487-46C8-A11A-AD188AB9ED7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8EBF3BE-BBED-4245-ABAB-B97C9F3354FB}" type="pres">
      <dgm:prSet presAssocID="{676FEF95-DAB3-4C54-9CDE-60DC19B8A903}" presName="compNode" presStyleCnt="0"/>
      <dgm:spPr/>
    </dgm:pt>
    <dgm:pt modelId="{26C052E0-3512-4F69-ADB5-C3873FA5C0C1}" type="pres">
      <dgm:prSet presAssocID="{676FEF95-DAB3-4C54-9CDE-60DC19B8A903}" presName="dummyConnPt" presStyleCnt="0"/>
      <dgm:spPr/>
    </dgm:pt>
    <dgm:pt modelId="{43D725E2-4328-49B4-83EA-D836CCBE1FEE}" type="pres">
      <dgm:prSet presAssocID="{676FEF95-DAB3-4C54-9CDE-60DC19B8A903}" presName="node" presStyleLbl="node1" presStyleIdx="0" presStyleCnt="9" custScaleX="10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294D-8ECC-4718-9E70-786F61ED9B9B}" type="pres">
      <dgm:prSet presAssocID="{96900855-A6C3-4A03-A374-AEFA71BA9CDA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3E0E090-FD95-44FF-BF0D-094ACDBEAA4C}" type="pres">
      <dgm:prSet presAssocID="{BF47AFB2-660E-430A-9581-5732EB5AD166}" presName="compNode" presStyleCnt="0"/>
      <dgm:spPr/>
    </dgm:pt>
    <dgm:pt modelId="{C54DB1C6-C251-440F-9D5E-1F3D37575FE8}" type="pres">
      <dgm:prSet presAssocID="{BF47AFB2-660E-430A-9581-5732EB5AD166}" presName="dummyConnPt" presStyleCnt="0"/>
      <dgm:spPr/>
    </dgm:pt>
    <dgm:pt modelId="{1F0128B1-7D8A-4E2D-916F-531C72D6317C}" type="pres">
      <dgm:prSet presAssocID="{BF47AFB2-660E-430A-9581-5732EB5AD16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F2BD6-C21E-4687-8151-8A34F3A4A88A}" type="pres">
      <dgm:prSet presAssocID="{24B79586-5F47-401D-8289-93DC22482000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30433AC-900A-4910-934A-B1DBCBBD8C85}" type="pres">
      <dgm:prSet presAssocID="{EBB26BB5-A3BE-4C1E-BB6D-7A0323E115FB}" presName="compNode" presStyleCnt="0"/>
      <dgm:spPr/>
    </dgm:pt>
    <dgm:pt modelId="{B42F8C38-033B-4682-A4FE-411068909183}" type="pres">
      <dgm:prSet presAssocID="{EBB26BB5-A3BE-4C1E-BB6D-7A0323E115FB}" presName="dummyConnPt" presStyleCnt="0"/>
      <dgm:spPr/>
    </dgm:pt>
    <dgm:pt modelId="{E329A1F6-1BC9-4FB8-9468-AD32E25D1617}" type="pres">
      <dgm:prSet presAssocID="{EBB26BB5-A3BE-4C1E-BB6D-7A0323E115FB}" presName="node" presStyleLbl="node1" presStyleIdx="2" presStyleCnt="9" custScaleX="109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C04F4-4645-485B-9F51-D6DB803FA0E9}" type="pres">
      <dgm:prSet presAssocID="{FF01DDFC-7638-40D2-AFC8-AF9F223DBB0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BFB49BF-1C75-4ADA-BAFE-D8EAD83AF98C}" type="pres">
      <dgm:prSet presAssocID="{95422A84-6FF3-4294-86B1-98FD93326042}" presName="compNode" presStyleCnt="0"/>
      <dgm:spPr/>
    </dgm:pt>
    <dgm:pt modelId="{C6CAB633-216C-4965-A99C-52B9AF99F520}" type="pres">
      <dgm:prSet presAssocID="{95422A84-6FF3-4294-86B1-98FD93326042}" presName="dummyConnPt" presStyleCnt="0"/>
      <dgm:spPr/>
    </dgm:pt>
    <dgm:pt modelId="{3381BDCA-F2BC-4076-8358-2F13A2D41985}" type="pres">
      <dgm:prSet presAssocID="{95422A84-6FF3-4294-86B1-98FD9332604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7100D-7075-4B48-89DD-68822F382386}" type="pres">
      <dgm:prSet presAssocID="{301C810A-A119-4882-8D09-05F147B97214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9BD0B138-020D-42CD-9443-5D2AD0F91950}" type="pres">
      <dgm:prSet presAssocID="{2B07FF6F-C754-4A0B-9114-B42A251D92EF}" presName="compNode" presStyleCnt="0"/>
      <dgm:spPr/>
    </dgm:pt>
    <dgm:pt modelId="{1A22F98F-375C-488F-861D-B84D44A724DE}" type="pres">
      <dgm:prSet presAssocID="{2B07FF6F-C754-4A0B-9114-B42A251D92EF}" presName="dummyConnPt" presStyleCnt="0"/>
      <dgm:spPr/>
    </dgm:pt>
    <dgm:pt modelId="{55B6E196-3300-4351-B9A8-B904A8E4CF62}" type="pres">
      <dgm:prSet presAssocID="{2B07FF6F-C754-4A0B-9114-B42A251D92E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F8867-A9D7-4196-83BA-81651268C5D0}" type="pres">
      <dgm:prSet presAssocID="{F5575098-95EA-471C-9E17-C47845AF9877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418ED02F-8D5F-4A14-B0A6-D307D50320E7}" type="pres">
      <dgm:prSet presAssocID="{860F4D3C-47F6-4AD9-A251-3E2A4FBF4ACF}" presName="compNode" presStyleCnt="0"/>
      <dgm:spPr/>
    </dgm:pt>
    <dgm:pt modelId="{39FC9FFC-CCFD-4B15-AC8F-A8859E71150D}" type="pres">
      <dgm:prSet presAssocID="{860F4D3C-47F6-4AD9-A251-3E2A4FBF4ACF}" presName="dummyConnPt" presStyleCnt="0"/>
      <dgm:spPr/>
    </dgm:pt>
    <dgm:pt modelId="{7CEE96DD-74E5-467B-A7F9-14226A385270}" type="pres">
      <dgm:prSet presAssocID="{860F4D3C-47F6-4AD9-A251-3E2A4FBF4AC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EF283-5CF9-4B0A-92FE-4225C4173343}" type="pres">
      <dgm:prSet presAssocID="{FF6EBD7D-9A56-44B1-900E-82094DEBACB4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D009EFF-B5BF-4FFB-BD6A-8CFD769C0A30}" type="pres">
      <dgm:prSet presAssocID="{6B462FB1-625B-4A13-8EA5-5BD82D1CA230}" presName="compNode" presStyleCnt="0"/>
      <dgm:spPr/>
    </dgm:pt>
    <dgm:pt modelId="{D96EE308-D063-4C5D-B811-48816E7F88D3}" type="pres">
      <dgm:prSet presAssocID="{6B462FB1-625B-4A13-8EA5-5BD82D1CA230}" presName="dummyConnPt" presStyleCnt="0"/>
      <dgm:spPr/>
    </dgm:pt>
    <dgm:pt modelId="{3144C7B7-0169-4A5E-884D-8D6F9B1656B9}" type="pres">
      <dgm:prSet presAssocID="{6B462FB1-625B-4A13-8EA5-5BD82D1CA23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025C5-602B-4504-8CC2-DC1CE63770C5}" type="pres">
      <dgm:prSet presAssocID="{8D94B12F-D130-4B53-BB19-B8FCB21DFB1F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19E2E7C6-A8E2-49A9-86DE-80A8E49BBF14}" type="pres">
      <dgm:prSet presAssocID="{A533D9B4-D352-4221-B4F6-F51A6E30EC99}" presName="compNode" presStyleCnt="0"/>
      <dgm:spPr/>
    </dgm:pt>
    <dgm:pt modelId="{4BB37CF9-AF3A-41D1-8AC9-DACA06A473BC}" type="pres">
      <dgm:prSet presAssocID="{A533D9B4-D352-4221-B4F6-F51A6E30EC99}" presName="dummyConnPt" presStyleCnt="0"/>
      <dgm:spPr/>
    </dgm:pt>
    <dgm:pt modelId="{1CFE8C5C-9799-4B5D-8C30-9BA359E5818F}" type="pres">
      <dgm:prSet presAssocID="{A533D9B4-D352-4221-B4F6-F51A6E30EC9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8A2F0-A6EB-4A62-A84C-D32FA1ED50F1}" type="pres">
      <dgm:prSet presAssocID="{DC873206-C0F7-4659-AD5A-E06CED862D4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A3C0A551-7CD2-45C5-895E-A8109D980D6F}" type="pres">
      <dgm:prSet presAssocID="{B280B53D-0849-496A-A4A9-AADEC2378B80}" presName="compNode" presStyleCnt="0"/>
      <dgm:spPr/>
    </dgm:pt>
    <dgm:pt modelId="{C6DE9A25-AD66-461C-9683-DA09889EE4EE}" type="pres">
      <dgm:prSet presAssocID="{B280B53D-0849-496A-A4A9-AADEC2378B80}" presName="dummyConnPt" presStyleCnt="0"/>
      <dgm:spPr/>
    </dgm:pt>
    <dgm:pt modelId="{6A8B0286-7730-4D1E-A477-5A11979FC9AD}" type="pres">
      <dgm:prSet presAssocID="{B280B53D-0849-496A-A4A9-AADEC2378B8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DCC65D-043A-493E-912A-6E3740E802C5}" type="presOf" srcId="{860F4D3C-47F6-4AD9-A251-3E2A4FBF4ACF}" destId="{7CEE96DD-74E5-467B-A7F9-14226A385270}" srcOrd="0" destOrd="0" presId="urn:microsoft.com/office/officeart/2005/8/layout/bProcess4"/>
    <dgm:cxn modelId="{172E9A98-42A1-4B8D-BD47-F9ED3C4161A1}" type="presOf" srcId="{EBB26BB5-A3BE-4C1E-BB6D-7A0323E115FB}" destId="{E329A1F6-1BC9-4FB8-9468-AD32E25D1617}" srcOrd="0" destOrd="0" presId="urn:microsoft.com/office/officeart/2005/8/layout/bProcess4"/>
    <dgm:cxn modelId="{B423F55B-B663-4370-B223-8E1FCA6A69DE}" srcId="{FFCAD918-B487-46C8-A11A-AD188AB9ED77}" destId="{676FEF95-DAB3-4C54-9CDE-60DC19B8A903}" srcOrd="0" destOrd="0" parTransId="{1BB907D4-0D23-4463-9D78-82FC758F9AE9}" sibTransId="{96900855-A6C3-4A03-A374-AEFA71BA9CDA}"/>
    <dgm:cxn modelId="{0D52E6BF-40B0-4B7D-9CF1-DD49FA8BAED7}" type="presOf" srcId="{FF6EBD7D-9A56-44B1-900E-82094DEBACB4}" destId="{723EF283-5CF9-4B0A-92FE-4225C4173343}" srcOrd="0" destOrd="0" presId="urn:microsoft.com/office/officeart/2005/8/layout/bProcess4"/>
    <dgm:cxn modelId="{D1CC1E3D-D331-4418-B2E7-E9EF9FFA0D21}" type="presOf" srcId="{96900855-A6C3-4A03-A374-AEFA71BA9CDA}" destId="{C278294D-8ECC-4718-9E70-786F61ED9B9B}" srcOrd="0" destOrd="0" presId="urn:microsoft.com/office/officeart/2005/8/layout/bProcess4"/>
    <dgm:cxn modelId="{D6334838-8250-43C9-8638-94CDFCF4BC11}" type="presOf" srcId="{8D94B12F-D130-4B53-BB19-B8FCB21DFB1F}" destId="{1EA025C5-602B-4504-8CC2-DC1CE63770C5}" srcOrd="0" destOrd="0" presId="urn:microsoft.com/office/officeart/2005/8/layout/bProcess4"/>
    <dgm:cxn modelId="{BAA02382-F82C-497B-A191-EA943A771660}" type="presOf" srcId="{6B462FB1-625B-4A13-8EA5-5BD82D1CA230}" destId="{3144C7B7-0169-4A5E-884D-8D6F9B1656B9}" srcOrd="0" destOrd="0" presId="urn:microsoft.com/office/officeart/2005/8/layout/bProcess4"/>
    <dgm:cxn modelId="{8D57AD06-6568-4975-8C5C-C12C7A4D0735}" type="presOf" srcId="{301C810A-A119-4882-8D09-05F147B97214}" destId="{B147100D-7075-4B48-89DD-68822F382386}" srcOrd="0" destOrd="0" presId="urn:microsoft.com/office/officeart/2005/8/layout/bProcess4"/>
    <dgm:cxn modelId="{AFD5E005-7A16-4D8B-9E1E-5717987B30BE}" srcId="{FFCAD918-B487-46C8-A11A-AD188AB9ED77}" destId="{B280B53D-0849-496A-A4A9-AADEC2378B80}" srcOrd="8" destOrd="0" parTransId="{1C4EB7CB-4044-49E9-9DCD-FD3E24FEFC7F}" sibTransId="{578FDE8B-081B-47CF-B697-D0FA24A9C0F7}"/>
    <dgm:cxn modelId="{03E9A529-F37A-485F-8643-7EF738490F1A}" srcId="{FFCAD918-B487-46C8-A11A-AD188AB9ED77}" destId="{EBB26BB5-A3BE-4C1E-BB6D-7A0323E115FB}" srcOrd="2" destOrd="0" parTransId="{29D9EE7B-2909-4A48-AC77-F237575C803D}" sibTransId="{FF01DDFC-7638-40D2-AFC8-AF9F223DBB06}"/>
    <dgm:cxn modelId="{6CCE5858-165E-45BA-B4A2-52D2CC0BB077}" type="presOf" srcId="{24B79586-5F47-401D-8289-93DC22482000}" destId="{A24F2BD6-C21E-4687-8151-8A34F3A4A88A}" srcOrd="0" destOrd="0" presId="urn:microsoft.com/office/officeart/2005/8/layout/bProcess4"/>
    <dgm:cxn modelId="{AB103F78-64BB-4B47-9BA2-E1B635A67684}" srcId="{FFCAD918-B487-46C8-A11A-AD188AB9ED77}" destId="{BF47AFB2-660E-430A-9581-5732EB5AD166}" srcOrd="1" destOrd="0" parTransId="{5ECC0F83-0518-4BC4-BFFC-BC5765F021F0}" sibTransId="{24B79586-5F47-401D-8289-93DC22482000}"/>
    <dgm:cxn modelId="{84D0D0BD-ABCE-429E-A1D4-61CA2ED1F794}" srcId="{FFCAD918-B487-46C8-A11A-AD188AB9ED77}" destId="{A533D9B4-D352-4221-B4F6-F51A6E30EC99}" srcOrd="7" destOrd="0" parTransId="{09A52754-E0F5-46FF-9D18-0F59C83631FD}" sibTransId="{DC873206-C0F7-4659-AD5A-E06CED862D40}"/>
    <dgm:cxn modelId="{4DB7F3C3-146C-49C6-9396-352E22FD4D22}" srcId="{FFCAD918-B487-46C8-A11A-AD188AB9ED77}" destId="{860F4D3C-47F6-4AD9-A251-3E2A4FBF4ACF}" srcOrd="5" destOrd="0" parTransId="{861250D5-C09E-4D63-A1C3-FCEECE52A252}" sibTransId="{FF6EBD7D-9A56-44B1-900E-82094DEBACB4}"/>
    <dgm:cxn modelId="{7D66F849-372E-4D83-8579-F22625AC7439}" type="presOf" srcId="{DC873206-C0F7-4659-AD5A-E06CED862D40}" destId="{1938A2F0-A6EB-4A62-A84C-D32FA1ED50F1}" srcOrd="0" destOrd="0" presId="urn:microsoft.com/office/officeart/2005/8/layout/bProcess4"/>
    <dgm:cxn modelId="{7688B033-70FB-493B-BDE4-EE0A09360448}" type="presOf" srcId="{FF01DDFC-7638-40D2-AFC8-AF9F223DBB06}" destId="{800C04F4-4645-485B-9F51-D6DB803FA0E9}" srcOrd="0" destOrd="0" presId="urn:microsoft.com/office/officeart/2005/8/layout/bProcess4"/>
    <dgm:cxn modelId="{C5D81882-9CE6-4AC3-8B0B-AA2F58A8177F}" srcId="{FFCAD918-B487-46C8-A11A-AD188AB9ED77}" destId="{95422A84-6FF3-4294-86B1-98FD93326042}" srcOrd="3" destOrd="0" parTransId="{159D206D-08CF-4CAD-8A6D-4EF0A6D4CF79}" sibTransId="{301C810A-A119-4882-8D09-05F147B97214}"/>
    <dgm:cxn modelId="{823B88B4-9B31-4941-8C94-6F84D20BC126}" type="presOf" srcId="{BF47AFB2-660E-430A-9581-5732EB5AD166}" destId="{1F0128B1-7D8A-4E2D-916F-531C72D6317C}" srcOrd="0" destOrd="0" presId="urn:microsoft.com/office/officeart/2005/8/layout/bProcess4"/>
    <dgm:cxn modelId="{B6D887B9-B012-429F-B2F5-0AE7085F8262}" type="presOf" srcId="{95422A84-6FF3-4294-86B1-98FD93326042}" destId="{3381BDCA-F2BC-4076-8358-2F13A2D41985}" srcOrd="0" destOrd="0" presId="urn:microsoft.com/office/officeart/2005/8/layout/bProcess4"/>
    <dgm:cxn modelId="{98AA2ACE-A4DA-4C63-B4B9-6162AB2602BE}" type="presOf" srcId="{B280B53D-0849-496A-A4A9-AADEC2378B80}" destId="{6A8B0286-7730-4D1E-A477-5A11979FC9AD}" srcOrd="0" destOrd="0" presId="urn:microsoft.com/office/officeart/2005/8/layout/bProcess4"/>
    <dgm:cxn modelId="{9DA9806F-DDD5-460C-8F9C-E34D46B11C02}" type="presOf" srcId="{676FEF95-DAB3-4C54-9CDE-60DC19B8A903}" destId="{43D725E2-4328-49B4-83EA-D836CCBE1FEE}" srcOrd="0" destOrd="0" presId="urn:microsoft.com/office/officeart/2005/8/layout/bProcess4"/>
    <dgm:cxn modelId="{F6FA82CB-1CC9-4D13-82FB-00F9471E2E49}" type="presOf" srcId="{A533D9B4-D352-4221-B4F6-F51A6E30EC99}" destId="{1CFE8C5C-9799-4B5D-8C30-9BA359E5818F}" srcOrd="0" destOrd="0" presId="urn:microsoft.com/office/officeart/2005/8/layout/bProcess4"/>
    <dgm:cxn modelId="{6DC9B324-40FE-48A1-9DD6-315C33EDB565}" srcId="{FFCAD918-B487-46C8-A11A-AD188AB9ED77}" destId="{2B07FF6F-C754-4A0B-9114-B42A251D92EF}" srcOrd="4" destOrd="0" parTransId="{54185BB4-1FDD-4B73-B252-04383111A724}" sibTransId="{F5575098-95EA-471C-9E17-C47845AF9877}"/>
    <dgm:cxn modelId="{A6CED3EE-C86B-411F-9164-E30CD491096D}" type="presOf" srcId="{F5575098-95EA-471C-9E17-C47845AF9877}" destId="{F15F8867-A9D7-4196-83BA-81651268C5D0}" srcOrd="0" destOrd="0" presId="urn:microsoft.com/office/officeart/2005/8/layout/bProcess4"/>
    <dgm:cxn modelId="{22099D97-409D-4C3A-974B-77DB224643CD}" srcId="{FFCAD918-B487-46C8-A11A-AD188AB9ED77}" destId="{6B462FB1-625B-4A13-8EA5-5BD82D1CA230}" srcOrd="6" destOrd="0" parTransId="{DC9DE36E-B857-4B74-8D7F-5962CCE09C50}" sibTransId="{8D94B12F-D130-4B53-BB19-B8FCB21DFB1F}"/>
    <dgm:cxn modelId="{3C4B2AD1-A74B-48F1-969E-BB3F514D0355}" type="presOf" srcId="{FFCAD918-B487-46C8-A11A-AD188AB9ED77}" destId="{1A7EE661-1CFA-44A1-BA71-EF824C749044}" srcOrd="0" destOrd="0" presId="urn:microsoft.com/office/officeart/2005/8/layout/bProcess4"/>
    <dgm:cxn modelId="{6AF75D2C-3E2F-42A8-97A5-5762DF4135B9}" type="presOf" srcId="{2B07FF6F-C754-4A0B-9114-B42A251D92EF}" destId="{55B6E196-3300-4351-B9A8-B904A8E4CF62}" srcOrd="0" destOrd="0" presId="urn:microsoft.com/office/officeart/2005/8/layout/bProcess4"/>
    <dgm:cxn modelId="{9E6E6BE8-A1DA-4EB0-B815-D32351209B2C}" type="presParOf" srcId="{1A7EE661-1CFA-44A1-BA71-EF824C749044}" destId="{78EBF3BE-BBED-4245-ABAB-B97C9F3354FB}" srcOrd="0" destOrd="0" presId="urn:microsoft.com/office/officeart/2005/8/layout/bProcess4"/>
    <dgm:cxn modelId="{412715F1-0173-4D55-8EC7-C342CFA9D760}" type="presParOf" srcId="{78EBF3BE-BBED-4245-ABAB-B97C9F3354FB}" destId="{26C052E0-3512-4F69-ADB5-C3873FA5C0C1}" srcOrd="0" destOrd="0" presId="urn:microsoft.com/office/officeart/2005/8/layout/bProcess4"/>
    <dgm:cxn modelId="{890CC154-5DD3-46BB-93AD-1230C2458A10}" type="presParOf" srcId="{78EBF3BE-BBED-4245-ABAB-B97C9F3354FB}" destId="{43D725E2-4328-49B4-83EA-D836CCBE1FEE}" srcOrd="1" destOrd="0" presId="urn:microsoft.com/office/officeart/2005/8/layout/bProcess4"/>
    <dgm:cxn modelId="{6B3B4E69-98AA-4697-A797-36820D3EBF25}" type="presParOf" srcId="{1A7EE661-1CFA-44A1-BA71-EF824C749044}" destId="{C278294D-8ECC-4718-9E70-786F61ED9B9B}" srcOrd="1" destOrd="0" presId="urn:microsoft.com/office/officeart/2005/8/layout/bProcess4"/>
    <dgm:cxn modelId="{CE57361F-B431-4F8A-BC7A-526DD271A7DF}" type="presParOf" srcId="{1A7EE661-1CFA-44A1-BA71-EF824C749044}" destId="{A3E0E090-FD95-44FF-BF0D-094ACDBEAA4C}" srcOrd="2" destOrd="0" presId="urn:microsoft.com/office/officeart/2005/8/layout/bProcess4"/>
    <dgm:cxn modelId="{C764ADF1-B121-4244-950F-4844EEFB7F24}" type="presParOf" srcId="{A3E0E090-FD95-44FF-BF0D-094ACDBEAA4C}" destId="{C54DB1C6-C251-440F-9D5E-1F3D37575FE8}" srcOrd="0" destOrd="0" presId="urn:microsoft.com/office/officeart/2005/8/layout/bProcess4"/>
    <dgm:cxn modelId="{8855537C-CA7E-40E8-94E8-8CA1DB209752}" type="presParOf" srcId="{A3E0E090-FD95-44FF-BF0D-094ACDBEAA4C}" destId="{1F0128B1-7D8A-4E2D-916F-531C72D6317C}" srcOrd="1" destOrd="0" presId="urn:microsoft.com/office/officeart/2005/8/layout/bProcess4"/>
    <dgm:cxn modelId="{295871C7-5C2E-44A7-A15E-C6BBCE206871}" type="presParOf" srcId="{1A7EE661-1CFA-44A1-BA71-EF824C749044}" destId="{A24F2BD6-C21E-4687-8151-8A34F3A4A88A}" srcOrd="3" destOrd="0" presId="urn:microsoft.com/office/officeart/2005/8/layout/bProcess4"/>
    <dgm:cxn modelId="{0C3FBA62-3E34-4687-B5D2-48CE2437E5F6}" type="presParOf" srcId="{1A7EE661-1CFA-44A1-BA71-EF824C749044}" destId="{330433AC-900A-4910-934A-B1DBCBBD8C85}" srcOrd="4" destOrd="0" presId="urn:microsoft.com/office/officeart/2005/8/layout/bProcess4"/>
    <dgm:cxn modelId="{047FE4C0-BC04-4EDA-8426-66F54644A50C}" type="presParOf" srcId="{330433AC-900A-4910-934A-B1DBCBBD8C85}" destId="{B42F8C38-033B-4682-A4FE-411068909183}" srcOrd="0" destOrd="0" presId="urn:microsoft.com/office/officeart/2005/8/layout/bProcess4"/>
    <dgm:cxn modelId="{964551F1-5C92-406A-AA09-46ED4D888F76}" type="presParOf" srcId="{330433AC-900A-4910-934A-B1DBCBBD8C85}" destId="{E329A1F6-1BC9-4FB8-9468-AD32E25D1617}" srcOrd="1" destOrd="0" presId="urn:microsoft.com/office/officeart/2005/8/layout/bProcess4"/>
    <dgm:cxn modelId="{D4AF3B30-2DB4-46DA-819B-B0169F1DF13F}" type="presParOf" srcId="{1A7EE661-1CFA-44A1-BA71-EF824C749044}" destId="{800C04F4-4645-485B-9F51-D6DB803FA0E9}" srcOrd="5" destOrd="0" presId="urn:microsoft.com/office/officeart/2005/8/layout/bProcess4"/>
    <dgm:cxn modelId="{46E5DB1D-F240-4294-B22E-CA851C0E8330}" type="presParOf" srcId="{1A7EE661-1CFA-44A1-BA71-EF824C749044}" destId="{0BFB49BF-1C75-4ADA-BAFE-D8EAD83AF98C}" srcOrd="6" destOrd="0" presId="urn:microsoft.com/office/officeart/2005/8/layout/bProcess4"/>
    <dgm:cxn modelId="{2F65D43E-1151-4860-B361-D773446C96E2}" type="presParOf" srcId="{0BFB49BF-1C75-4ADA-BAFE-D8EAD83AF98C}" destId="{C6CAB633-216C-4965-A99C-52B9AF99F520}" srcOrd="0" destOrd="0" presId="urn:microsoft.com/office/officeart/2005/8/layout/bProcess4"/>
    <dgm:cxn modelId="{F10553C5-3115-48D0-8739-D1A2D8E31B63}" type="presParOf" srcId="{0BFB49BF-1C75-4ADA-BAFE-D8EAD83AF98C}" destId="{3381BDCA-F2BC-4076-8358-2F13A2D41985}" srcOrd="1" destOrd="0" presId="urn:microsoft.com/office/officeart/2005/8/layout/bProcess4"/>
    <dgm:cxn modelId="{18928207-3DC6-4EB1-923B-3756E51F2346}" type="presParOf" srcId="{1A7EE661-1CFA-44A1-BA71-EF824C749044}" destId="{B147100D-7075-4B48-89DD-68822F382386}" srcOrd="7" destOrd="0" presId="urn:microsoft.com/office/officeart/2005/8/layout/bProcess4"/>
    <dgm:cxn modelId="{92D82A73-EE3A-4A84-AD87-F94699181D28}" type="presParOf" srcId="{1A7EE661-1CFA-44A1-BA71-EF824C749044}" destId="{9BD0B138-020D-42CD-9443-5D2AD0F91950}" srcOrd="8" destOrd="0" presId="urn:microsoft.com/office/officeart/2005/8/layout/bProcess4"/>
    <dgm:cxn modelId="{75779013-209C-4D05-8F06-EC23585A3539}" type="presParOf" srcId="{9BD0B138-020D-42CD-9443-5D2AD0F91950}" destId="{1A22F98F-375C-488F-861D-B84D44A724DE}" srcOrd="0" destOrd="0" presId="urn:microsoft.com/office/officeart/2005/8/layout/bProcess4"/>
    <dgm:cxn modelId="{D2F59D9C-9B32-4430-9403-5E56106C784E}" type="presParOf" srcId="{9BD0B138-020D-42CD-9443-5D2AD0F91950}" destId="{55B6E196-3300-4351-B9A8-B904A8E4CF62}" srcOrd="1" destOrd="0" presId="urn:microsoft.com/office/officeart/2005/8/layout/bProcess4"/>
    <dgm:cxn modelId="{B12A949D-15BC-40DA-83AC-BD00B6D2E8CB}" type="presParOf" srcId="{1A7EE661-1CFA-44A1-BA71-EF824C749044}" destId="{F15F8867-A9D7-4196-83BA-81651268C5D0}" srcOrd="9" destOrd="0" presId="urn:microsoft.com/office/officeart/2005/8/layout/bProcess4"/>
    <dgm:cxn modelId="{5D10A497-C72B-45A0-8EA4-67A791FD0B32}" type="presParOf" srcId="{1A7EE661-1CFA-44A1-BA71-EF824C749044}" destId="{418ED02F-8D5F-4A14-B0A6-D307D50320E7}" srcOrd="10" destOrd="0" presId="urn:microsoft.com/office/officeart/2005/8/layout/bProcess4"/>
    <dgm:cxn modelId="{DF7FD470-020F-4F9D-8C99-663838A750D3}" type="presParOf" srcId="{418ED02F-8D5F-4A14-B0A6-D307D50320E7}" destId="{39FC9FFC-CCFD-4B15-AC8F-A8859E71150D}" srcOrd="0" destOrd="0" presId="urn:microsoft.com/office/officeart/2005/8/layout/bProcess4"/>
    <dgm:cxn modelId="{01BE1A9C-67DB-4999-A4AE-B3BBB02F9A5E}" type="presParOf" srcId="{418ED02F-8D5F-4A14-B0A6-D307D50320E7}" destId="{7CEE96DD-74E5-467B-A7F9-14226A385270}" srcOrd="1" destOrd="0" presId="urn:microsoft.com/office/officeart/2005/8/layout/bProcess4"/>
    <dgm:cxn modelId="{37BBF6E3-7C9F-4FA4-B464-B095042216E8}" type="presParOf" srcId="{1A7EE661-1CFA-44A1-BA71-EF824C749044}" destId="{723EF283-5CF9-4B0A-92FE-4225C4173343}" srcOrd="11" destOrd="0" presId="urn:microsoft.com/office/officeart/2005/8/layout/bProcess4"/>
    <dgm:cxn modelId="{7FC3F09A-3DBC-4E6A-9E68-0FCC2A632E11}" type="presParOf" srcId="{1A7EE661-1CFA-44A1-BA71-EF824C749044}" destId="{1D009EFF-B5BF-4FFB-BD6A-8CFD769C0A30}" srcOrd="12" destOrd="0" presId="urn:microsoft.com/office/officeart/2005/8/layout/bProcess4"/>
    <dgm:cxn modelId="{653B21E5-EBFC-488E-BA6E-31DF5CA13D5B}" type="presParOf" srcId="{1D009EFF-B5BF-4FFB-BD6A-8CFD769C0A30}" destId="{D96EE308-D063-4C5D-B811-48816E7F88D3}" srcOrd="0" destOrd="0" presId="urn:microsoft.com/office/officeart/2005/8/layout/bProcess4"/>
    <dgm:cxn modelId="{81602F2A-50FE-432F-9F4F-98E761781B02}" type="presParOf" srcId="{1D009EFF-B5BF-4FFB-BD6A-8CFD769C0A30}" destId="{3144C7B7-0169-4A5E-884D-8D6F9B1656B9}" srcOrd="1" destOrd="0" presId="urn:microsoft.com/office/officeart/2005/8/layout/bProcess4"/>
    <dgm:cxn modelId="{118F50A9-EB12-4514-91E9-213E4FB7A0CC}" type="presParOf" srcId="{1A7EE661-1CFA-44A1-BA71-EF824C749044}" destId="{1EA025C5-602B-4504-8CC2-DC1CE63770C5}" srcOrd="13" destOrd="0" presId="urn:microsoft.com/office/officeart/2005/8/layout/bProcess4"/>
    <dgm:cxn modelId="{B36C5D6A-0E90-4C93-9A4F-59573A916999}" type="presParOf" srcId="{1A7EE661-1CFA-44A1-BA71-EF824C749044}" destId="{19E2E7C6-A8E2-49A9-86DE-80A8E49BBF14}" srcOrd="14" destOrd="0" presId="urn:microsoft.com/office/officeart/2005/8/layout/bProcess4"/>
    <dgm:cxn modelId="{205413F3-2685-4F09-9F9F-A8B58A2B16FA}" type="presParOf" srcId="{19E2E7C6-A8E2-49A9-86DE-80A8E49BBF14}" destId="{4BB37CF9-AF3A-41D1-8AC9-DACA06A473BC}" srcOrd="0" destOrd="0" presId="urn:microsoft.com/office/officeart/2005/8/layout/bProcess4"/>
    <dgm:cxn modelId="{3BCD2B4B-C635-4F81-9ACE-77EA7D1A4966}" type="presParOf" srcId="{19E2E7C6-A8E2-49A9-86DE-80A8E49BBF14}" destId="{1CFE8C5C-9799-4B5D-8C30-9BA359E5818F}" srcOrd="1" destOrd="0" presId="urn:microsoft.com/office/officeart/2005/8/layout/bProcess4"/>
    <dgm:cxn modelId="{20993F06-9396-44ED-A725-24E47E791553}" type="presParOf" srcId="{1A7EE661-1CFA-44A1-BA71-EF824C749044}" destId="{1938A2F0-A6EB-4A62-A84C-D32FA1ED50F1}" srcOrd="15" destOrd="0" presId="urn:microsoft.com/office/officeart/2005/8/layout/bProcess4"/>
    <dgm:cxn modelId="{E9032C73-00C4-4FE0-9421-E5657E12289C}" type="presParOf" srcId="{1A7EE661-1CFA-44A1-BA71-EF824C749044}" destId="{A3C0A551-7CD2-45C5-895E-A8109D980D6F}" srcOrd="16" destOrd="0" presId="urn:microsoft.com/office/officeart/2005/8/layout/bProcess4"/>
    <dgm:cxn modelId="{9AA47D9E-9177-4645-AE9B-122E2AF49DE1}" type="presParOf" srcId="{A3C0A551-7CD2-45C5-895E-A8109D980D6F}" destId="{C6DE9A25-AD66-461C-9683-DA09889EE4EE}" srcOrd="0" destOrd="0" presId="urn:microsoft.com/office/officeart/2005/8/layout/bProcess4"/>
    <dgm:cxn modelId="{93DB13D5-EFEA-4788-A1FB-CB38254B4A36}" type="presParOf" srcId="{A3C0A551-7CD2-45C5-895E-A8109D980D6F}" destId="{6A8B0286-7730-4D1E-A477-5A11979FC9A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E700-1746-498B-A3E0-647A259D8C32}">
      <dsp:nvSpPr>
        <dsp:cNvPr id="0" name=""/>
        <dsp:cNvSpPr/>
      </dsp:nvSpPr>
      <dsp:spPr>
        <a:xfrm>
          <a:off x="4379" y="0"/>
          <a:ext cx="2028657" cy="1309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Досрочный период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23 апреля – 21 мая 2024 г.</a:t>
          </a:r>
        </a:p>
      </dsp:txBody>
      <dsp:txXfrm>
        <a:off x="42732" y="38353"/>
        <a:ext cx="1951951" cy="1232772"/>
      </dsp:txXfrm>
    </dsp:sp>
    <dsp:sp modelId="{E3CF4B2E-FD92-44B5-B932-6D6409D3D324}">
      <dsp:nvSpPr>
        <dsp:cNvPr id="0" name=""/>
        <dsp:cNvSpPr/>
      </dsp:nvSpPr>
      <dsp:spPr>
        <a:xfrm>
          <a:off x="2208124" y="437629"/>
          <a:ext cx="371186" cy="43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08124" y="524473"/>
        <a:ext cx="259830" cy="260530"/>
      </dsp:txXfrm>
    </dsp:sp>
    <dsp:sp modelId="{D69D6F5B-9462-4343-BB17-1559F0543582}">
      <dsp:nvSpPr>
        <dsp:cNvPr id="0" name=""/>
        <dsp:cNvSpPr/>
      </dsp:nvSpPr>
      <dsp:spPr>
        <a:xfrm>
          <a:off x="2733388" y="0"/>
          <a:ext cx="2399388" cy="1309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Основной период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2</a:t>
          </a:r>
          <a:r>
            <a:rPr lang="ru-RU" sz="1500" b="1" i="1" kern="1200" dirty="0" smtClean="0"/>
            <a:t>1 мая - 02 июля 2024 г.   </a:t>
          </a:r>
        </a:p>
      </dsp:txBody>
      <dsp:txXfrm>
        <a:off x="2771741" y="38353"/>
        <a:ext cx="2322682" cy="1232772"/>
      </dsp:txXfrm>
    </dsp:sp>
    <dsp:sp modelId="{69D36432-01D8-46E3-BD65-1A539AA9DAA8}">
      <dsp:nvSpPr>
        <dsp:cNvPr id="0" name=""/>
        <dsp:cNvSpPr/>
      </dsp:nvSpPr>
      <dsp:spPr>
        <a:xfrm>
          <a:off x="5307864" y="437629"/>
          <a:ext cx="371186" cy="43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07864" y="524473"/>
        <a:ext cx="259830" cy="260530"/>
      </dsp:txXfrm>
    </dsp:sp>
    <dsp:sp modelId="{38621DBD-289C-49D9-9944-1FCCC2FD8F8A}">
      <dsp:nvSpPr>
        <dsp:cNvPr id="0" name=""/>
        <dsp:cNvSpPr/>
      </dsp:nvSpPr>
      <dsp:spPr>
        <a:xfrm>
          <a:off x="5833128" y="0"/>
          <a:ext cx="1750880" cy="1309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Дополнительный период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03 - 24 сентября 2024 г.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871481" y="38353"/>
        <a:ext cx="1674174" cy="1232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E700-1746-498B-A3E0-647A259D8C32}">
      <dsp:nvSpPr>
        <dsp:cNvPr id="0" name=""/>
        <dsp:cNvSpPr/>
      </dsp:nvSpPr>
      <dsp:spPr>
        <a:xfrm>
          <a:off x="2984" y="0"/>
          <a:ext cx="3052634" cy="17082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14 февраля 2024 г. – основная дата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13 марта 2024 г.- дополнительная дата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15 апреля 2024 г. – дополнительная дата </a:t>
          </a:r>
        </a:p>
      </dsp:txBody>
      <dsp:txXfrm>
        <a:off x="53016" y="50032"/>
        <a:ext cx="2952570" cy="1608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9CFAE-8D2E-4819-B666-80BC82312B3F}">
      <dsp:nvSpPr>
        <dsp:cNvPr id="0" name=""/>
        <dsp:cNvSpPr/>
      </dsp:nvSpPr>
      <dsp:spPr>
        <a:xfrm>
          <a:off x="6524392" y="1463818"/>
          <a:ext cx="301228" cy="410150"/>
        </a:xfrm>
        <a:custGeom>
          <a:avLst/>
          <a:gdLst/>
          <a:ahLst/>
          <a:cxnLst/>
          <a:rect l="0" t="0" r="0" b="0"/>
          <a:pathLst>
            <a:path>
              <a:moveTo>
                <a:pt x="301228" y="0"/>
              </a:moveTo>
              <a:lnTo>
                <a:pt x="301228" y="286691"/>
              </a:lnTo>
              <a:lnTo>
                <a:pt x="0" y="286691"/>
              </a:lnTo>
              <a:lnTo>
                <a:pt x="0" y="410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A80F2-2DB9-4D5A-BA51-98F13653D547}">
      <dsp:nvSpPr>
        <dsp:cNvPr id="0" name=""/>
        <dsp:cNvSpPr/>
      </dsp:nvSpPr>
      <dsp:spPr>
        <a:xfrm>
          <a:off x="4009423" y="501719"/>
          <a:ext cx="2816196" cy="38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32"/>
              </a:lnTo>
              <a:lnTo>
                <a:pt x="2816196" y="264132"/>
              </a:lnTo>
              <a:lnTo>
                <a:pt x="2816196" y="387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1AFF2-9D09-4F67-90EE-97C6E20CDA38}">
      <dsp:nvSpPr>
        <dsp:cNvPr id="0" name=""/>
        <dsp:cNvSpPr/>
      </dsp:nvSpPr>
      <dsp:spPr>
        <a:xfrm>
          <a:off x="2753745" y="1545872"/>
          <a:ext cx="293578" cy="432239"/>
        </a:xfrm>
        <a:custGeom>
          <a:avLst/>
          <a:gdLst/>
          <a:ahLst/>
          <a:cxnLst/>
          <a:rect l="0" t="0" r="0" b="0"/>
          <a:pathLst>
            <a:path>
              <a:moveTo>
                <a:pt x="293578" y="0"/>
              </a:moveTo>
              <a:lnTo>
                <a:pt x="293578" y="308780"/>
              </a:lnTo>
              <a:lnTo>
                <a:pt x="0" y="308780"/>
              </a:lnTo>
              <a:lnTo>
                <a:pt x="0" y="4322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559B4-2E56-4255-9A79-8F63BFA593DD}">
      <dsp:nvSpPr>
        <dsp:cNvPr id="0" name=""/>
        <dsp:cNvSpPr/>
      </dsp:nvSpPr>
      <dsp:spPr>
        <a:xfrm>
          <a:off x="3047323" y="501719"/>
          <a:ext cx="962099" cy="406022"/>
        </a:xfrm>
        <a:custGeom>
          <a:avLst/>
          <a:gdLst/>
          <a:ahLst/>
          <a:cxnLst/>
          <a:rect l="0" t="0" r="0" b="0"/>
          <a:pathLst>
            <a:path>
              <a:moveTo>
                <a:pt x="962099" y="0"/>
              </a:moveTo>
              <a:lnTo>
                <a:pt x="962099" y="282563"/>
              </a:lnTo>
              <a:lnTo>
                <a:pt x="0" y="282563"/>
              </a:lnTo>
              <a:lnTo>
                <a:pt x="0" y="406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F81BA-82FE-46B1-A91A-A0F35B6D40B2}">
      <dsp:nvSpPr>
        <dsp:cNvPr id="0" name=""/>
        <dsp:cNvSpPr/>
      </dsp:nvSpPr>
      <dsp:spPr>
        <a:xfrm>
          <a:off x="669519" y="501719"/>
          <a:ext cx="3339904" cy="387591"/>
        </a:xfrm>
        <a:custGeom>
          <a:avLst/>
          <a:gdLst/>
          <a:ahLst/>
          <a:cxnLst/>
          <a:rect l="0" t="0" r="0" b="0"/>
          <a:pathLst>
            <a:path>
              <a:moveTo>
                <a:pt x="3339904" y="0"/>
              </a:moveTo>
              <a:lnTo>
                <a:pt x="3339904" y="264132"/>
              </a:lnTo>
              <a:lnTo>
                <a:pt x="0" y="264132"/>
              </a:lnTo>
              <a:lnTo>
                <a:pt x="0" y="387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B9EF4-89EC-4798-A3D9-92848A411866}">
      <dsp:nvSpPr>
        <dsp:cNvPr id="0" name=""/>
        <dsp:cNvSpPr/>
      </dsp:nvSpPr>
      <dsp:spPr>
        <a:xfrm>
          <a:off x="986153" y="22559"/>
          <a:ext cx="6046540" cy="479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1C43D-16F0-45DC-B0FE-9F8965D7F7E6}">
      <dsp:nvSpPr>
        <dsp:cNvPr id="0" name=""/>
        <dsp:cNvSpPr/>
      </dsp:nvSpPr>
      <dsp:spPr>
        <a:xfrm>
          <a:off x="1134230" y="163232"/>
          <a:ext cx="6046540" cy="47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Формы проведения ИС-9</a:t>
          </a:r>
        </a:p>
      </dsp:txBody>
      <dsp:txXfrm>
        <a:off x="1148264" y="177266"/>
        <a:ext cx="6018472" cy="451092"/>
      </dsp:txXfrm>
    </dsp:sp>
    <dsp:sp modelId="{184975CD-1984-46C3-A100-0915D1E36090}">
      <dsp:nvSpPr>
        <dsp:cNvPr id="0" name=""/>
        <dsp:cNvSpPr/>
      </dsp:nvSpPr>
      <dsp:spPr>
        <a:xfrm>
          <a:off x="3173" y="889310"/>
          <a:ext cx="1332691" cy="621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00BC9-22D8-4016-8B5A-A81FF9C3495E}">
      <dsp:nvSpPr>
        <dsp:cNvPr id="0" name=""/>
        <dsp:cNvSpPr/>
      </dsp:nvSpPr>
      <dsp:spPr>
        <a:xfrm>
          <a:off x="151250" y="1029983"/>
          <a:ext cx="1332691" cy="62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УСТНАЯ</a:t>
          </a:r>
          <a:endParaRPr lang="ru-RU" sz="2200" b="1" kern="1200" dirty="0"/>
        </a:p>
      </dsp:txBody>
      <dsp:txXfrm>
        <a:off x="169466" y="1048199"/>
        <a:ext cx="1296259" cy="585509"/>
      </dsp:txXfrm>
    </dsp:sp>
    <dsp:sp modelId="{F4F1A189-A5FE-41AE-9F34-E6769B3C676D}">
      <dsp:nvSpPr>
        <dsp:cNvPr id="0" name=""/>
        <dsp:cNvSpPr/>
      </dsp:nvSpPr>
      <dsp:spPr>
        <a:xfrm>
          <a:off x="1648810" y="907742"/>
          <a:ext cx="2797026" cy="638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AC723-944F-44A3-81D2-E7C9AA2343CD}">
      <dsp:nvSpPr>
        <dsp:cNvPr id="0" name=""/>
        <dsp:cNvSpPr/>
      </dsp:nvSpPr>
      <dsp:spPr>
        <a:xfrm>
          <a:off x="1796887" y="1048415"/>
          <a:ext cx="2797026" cy="638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ПИСЬМЕННАЯ</a:t>
          </a:r>
          <a:endParaRPr lang="ru-RU" sz="2200" b="1" kern="1200" dirty="0"/>
        </a:p>
      </dsp:txBody>
      <dsp:txXfrm>
        <a:off x="1815577" y="1067105"/>
        <a:ext cx="2759646" cy="600750"/>
      </dsp:txXfrm>
    </dsp:sp>
    <dsp:sp modelId="{B0827036-7F4C-477D-9398-AF720C4F1A76}">
      <dsp:nvSpPr>
        <dsp:cNvPr id="0" name=""/>
        <dsp:cNvSpPr/>
      </dsp:nvSpPr>
      <dsp:spPr>
        <a:xfrm>
          <a:off x="1290163" y="1978111"/>
          <a:ext cx="2927163" cy="1805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91758-BCE1-4668-AFE2-5685AEEF1B70}">
      <dsp:nvSpPr>
        <dsp:cNvPr id="0" name=""/>
        <dsp:cNvSpPr/>
      </dsp:nvSpPr>
      <dsp:spPr>
        <a:xfrm>
          <a:off x="1438240" y="2118784"/>
          <a:ext cx="2927163" cy="180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п. 6.7. </a:t>
          </a:r>
          <a:r>
            <a:rPr lang="ru-RU" sz="1800" b="1" kern="1200" dirty="0" smtClean="0">
              <a:latin typeface="+mn-lt"/>
            </a:rPr>
            <a:t>Рекомендации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</a:t>
          </a:r>
          <a:r>
            <a:rPr lang="ru-RU" sz="1800" kern="1200" dirty="0" smtClean="0"/>
            <a:t>участники  с ОВЗ по решению ПМПК;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письменная форма работы оформляется на черновиках</a:t>
          </a:r>
          <a:endParaRPr lang="ru-RU" sz="1800" kern="1200" dirty="0"/>
        </a:p>
      </dsp:txBody>
      <dsp:txXfrm>
        <a:off x="1491108" y="2171652"/>
        <a:ext cx="2821427" cy="1699317"/>
      </dsp:txXfrm>
    </dsp:sp>
    <dsp:sp modelId="{D8078215-7442-43CA-94D1-0CFD83B9FBC2}">
      <dsp:nvSpPr>
        <dsp:cNvPr id="0" name=""/>
        <dsp:cNvSpPr/>
      </dsp:nvSpPr>
      <dsp:spPr>
        <a:xfrm>
          <a:off x="5635566" y="889310"/>
          <a:ext cx="2380106" cy="574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B8727-C2A8-43DE-AAF8-F202794FD70A}">
      <dsp:nvSpPr>
        <dsp:cNvPr id="0" name=""/>
        <dsp:cNvSpPr/>
      </dsp:nvSpPr>
      <dsp:spPr>
        <a:xfrm>
          <a:off x="5783643" y="1029983"/>
          <a:ext cx="2380106" cy="57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ДИСТАНЦИОННАЯ</a:t>
          </a:r>
          <a:endParaRPr lang="ru-RU" sz="2000" b="1" kern="1200" dirty="0"/>
        </a:p>
      </dsp:txBody>
      <dsp:txXfrm>
        <a:off x="5800470" y="1046810"/>
        <a:ext cx="2346452" cy="540854"/>
      </dsp:txXfrm>
    </dsp:sp>
    <dsp:sp modelId="{6B035117-214C-48DB-8946-D1E41963A284}">
      <dsp:nvSpPr>
        <dsp:cNvPr id="0" name=""/>
        <dsp:cNvSpPr/>
      </dsp:nvSpPr>
      <dsp:spPr>
        <a:xfrm>
          <a:off x="4489039" y="1873969"/>
          <a:ext cx="4070705" cy="2484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2EF96-8460-450B-9C48-7B4FD8B03421}">
      <dsp:nvSpPr>
        <dsp:cNvPr id="0" name=""/>
        <dsp:cNvSpPr/>
      </dsp:nvSpPr>
      <dsp:spPr>
        <a:xfrm>
          <a:off x="4637115" y="2014642"/>
          <a:ext cx="4070705" cy="2484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п.11.Рекомендации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</a:t>
          </a:r>
          <a:r>
            <a:rPr lang="ru-RU" sz="1800" b="0" kern="1200" dirty="0" smtClean="0"/>
            <a:t>если осваивает ООП в </a:t>
          </a:r>
          <a:r>
            <a:rPr lang="ru-RU" sz="1800" b="0" kern="1200" dirty="0" smtClean="0">
              <a:latin typeface="+mn-lt"/>
            </a:rPr>
            <a:t>дистанционной</a:t>
          </a:r>
          <a:r>
            <a:rPr lang="ru-RU" sz="1800" b="0" kern="1200" dirty="0" smtClean="0"/>
            <a:t> форме;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если обучается на дому, в медучреждениях;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если карантин;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- если у участника с ОВЗ есть другие объективные причины и пр.</a:t>
          </a:r>
        </a:p>
      </dsp:txBody>
      <dsp:txXfrm>
        <a:off x="4709873" y="2087400"/>
        <a:ext cx="3925189" cy="2338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8294D-8ECC-4718-9E70-786F61ED9B9B}">
      <dsp:nvSpPr>
        <dsp:cNvPr id="0" name=""/>
        <dsp:cNvSpPr/>
      </dsp:nvSpPr>
      <dsp:spPr>
        <a:xfrm rot="5400000">
          <a:off x="-274289" y="1374311"/>
          <a:ext cx="1726224" cy="2082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D725E2-4328-49B4-83EA-D836CCBE1FEE}">
      <dsp:nvSpPr>
        <dsp:cNvPr id="0" name=""/>
        <dsp:cNvSpPr/>
      </dsp:nvSpPr>
      <dsp:spPr>
        <a:xfrm>
          <a:off x="40878" y="270198"/>
          <a:ext cx="2474953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Запуск модуля «Результаты ИС-9»</a:t>
          </a:r>
        </a:p>
      </dsp:txBody>
      <dsp:txXfrm>
        <a:off x="81550" y="310870"/>
        <a:ext cx="2393609" cy="1307285"/>
      </dsp:txXfrm>
    </dsp:sp>
    <dsp:sp modelId="{A24F2BD6-C21E-4687-8151-8A34F3A4A88A}">
      <dsp:nvSpPr>
        <dsp:cNvPr id="0" name=""/>
        <dsp:cNvSpPr/>
      </dsp:nvSpPr>
      <dsp:spPr>
        <a:xfrm rot="5400000">
          <a:off x="-274289" y="3110098"/>
          <a:ext cx="1726224" cy="2082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0128B1-7D8A-4E2D-916F-531C72D6317C}">
      <dsp:nvSpPr>
        <dsp:cNvPr id="0" name=""/>
        <dsp:cNvSpPr/>
      </dsp:nvSpPr>
      <dsp:spPr>
        <a:xfrm>
          <a:off x="121164" y="2005985"/>
          <a:ext cx="2314382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Выбрать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XML-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файл, присланный из РЦОИ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836" y="2046657"/>
        <a:ext cx="2233038" cy="1307285"/>
      </dsp:txXfrm>
    </dsp:sp>
    <dsp:sp modelId="{800C04F4-4645-485B-9F51-D6DB803FA0E9}">
      <dsp:nvSpPr>
        <dsp:cNvPr id="0" name=""/>
        <dsp:cNvSpPr/>
      </dsp:nvSpPr>
      <dsp:spPr>
        <a:xfrm>
          <a:off x="594072" y="3977991"/>
          <a:ext cx="3181605" cy="2082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9A1F6-1BC9-4FB8-9468-AD32E25D1617}">
      <dsp:nvSpPr>
        <dsp:cNvPr id="0" name=""/>
        <dsp:cNvSpPr/>
      </dsp:nvSpPr>
      <dsp:spPr>
        <a:xfrm>
          <a:off x="7655" y="3741771"/>
          <a:ext cx="2541399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Внести результаты из протоколов оценивания в модуль «Результаты ИС-9»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27" y="3782443"/>
        <a:ext cx="2460055" cy="1307285"/>
      </dsp:txXfrm>
    </dsp:sp>
    <dsp:sp modelId="{B147100D-7075-4B48-89DD-68822F382386}">
      <dsp:nvSpPr>
        <dsp:cNvPr id="0" name=""/>
        <dsp:cNvSpPr/>
      </dsp:nvSpPr>
      <dsp:spPr>
        <a:xfrm rot="16200000">
          <a:off x="2917347" y="3110098"/>
          <a:ext cx="1726224" cy="2082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81BDCA-F2BC-4076-8358-2F13A2D41985}">
      <dsp:nvSpPr>
        <dsp:cNvPr id="0" name=""/>
        <dsp:cNvSpPr/>
      </dsp:nvSpPr>
      <dsp:spPr>
        <a:xfrm>
          <a:off x="3312801" y="3741771"/>
          <a:ext cx="2314382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Проверить количество не явившихся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3473" y="3782443"/>
        <a:ext cx="2233038" cy="1307285"/>
      </dsp:txXfrm>
    </dsp:sp>
    <dsp:sp modelId="{F15F8867-A9D7-4196-83BA-81651268C5D0}">
      <dsp:nvSpPr>
        <dsp:cNvPr id="0" name=""/>
        <dsp:cNvSpPr/>
      </dsp:nvSpPr>
      <dsp:spPr>
        <a:xfrm rot="16200000">
          <a:off x="2917347" y="1374311"/>
          <a:ext cx="1726224" cy="2082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B6E196-3300-4351-B9A8-B904A8E4CF62}">
      <dsp:nvSpPr>
        <dsp:cNvPr id="0" name=""/>
        <dsp:cNvSpPr/>
      </dsp:nvSpPr>
      <dsp:spPr>
        <a:xfrm>
          <a:off x="3312801" y="2005985"/>
          <a:ext cx="2314382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корректности заполненных данных («Проверить»)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3473" y="2046657"/>
        <a:ext cx="2233038" cy="1307285"/>
      </dsp:txXfrm>
    </dsp:sp>
    <dsp:sp modelId="{723EF283-5CF9-4B0A-92FE-4225C4173343}">
      <dsp:nvSpPr>
        <dsp:cNvPr id="0" name=""/>
        <dsp:cNvSpPr/>
      </dsp:nvSpPr>
      <dsp:spPr>
        <a:xfrm>
          <a:off x="3785240" y="506418"/>
          <a:ext cx="3068565" cy="2082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EE96DD-74E5-467B-A7F9-14226A385270}">
      <dsp:nvSpPr>
        <dsp:cNvPr id="0" name=""/>
        <dsp:cNvSpPr/>
      </dsp:nvSpPr>
      <dsp:spPr>
        <a:xfrm>
          <a:off x="3312801" y="270198"/>
          <a:ext cx="2314382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окнами «Просмотр ошибок»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3473" y="310870"/>
        <a:ext cx="2233038" cy="1307285"/>
      </dsp:txXfrm>
    </dsp:sp>
    <dsp:sp modelId="{1EA025C5-602B-4504-8CC2-DC1CE63770C5}">
      <dsp:nvSpPr>
        <dsp:cNvPr id="0" name=""/>
        <dsp:cNvSpPr/>
      </dsp:nvSpPr>
      <dsp:spPr>
        <a:xfrm rot="5400000">
          <a:off x="5995475" y="1374311"/>
          <a:ext cx="1726224" cy="2082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44C7B7-0169-4A5E-884D-8D6F9B1656B9}">
      <dsp:nvSpPr>
        <dsp:cNvPr id="0" name=""/>
        <dsp:cNvSpPr/>
      </dsp:nvSpPr>
      <dsp:spPr>
        <a:xfrm>
          <a:off x="6390930" y="270198"/>
          <a:ext cx="2314382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 исправления нажать «Проверить»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1602" y="310870"/>
        <a:ext cx="2233038" cy="1307285"/>
      </dsp:txXfrm>
    </dsp:sp>
    <dsp:sp modelId="{1938A2F0-A6EB-4A62-A84C-D32FA1ED50F1}">
      <dsp:nvSpPr>
        <dsp:cNvPr id="0" name=""/>
        <dsp:cNvSpPr/>
      </dsp:nvSpPr>
      <dsp:spPr>
        <a:xfrm rot="5400000">
          <a:off x="5995475" y="3110098"/>
          <a:ext cx="1726224" cy="2082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8C5C-9799-4B5D-8C30-9BA359E5818F}">
      <dsp:nvSpPr>
        <dsp:cNvPr id="0" name=""/>
        <dsp:cNvSpPr/>
      </dsp:nvSpPr>
      <dsp:spPr>
        <a:xfrm>
          <a:off x="6390930" y="2005985"/>
          <a:ext cx="2314382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Нажать «Сохранить»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1602" y="2046657"/>
        <a:ext cx="2233038" cy="1307285"/>
      </dsp:txXfrm>
    </dsp:sp>
    <dsp:sp modelId="{6A8B0286-7730-4D1E-A477-5A11979FC9AD}">
      <dsp:nvSpPr>
        <dsp:cNvPr id="0" name=""/>
        <dsp:cNvSpPr/>
      </dsp:nvSpPr>
      <dsp:spPr>
        <a:xfrm>
          <a:off x="6390930" y="3741771"/>
          <a:ext cx="2314382" cy="1388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Повторно открыть файл и проверить, что файл открывается и снова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СОХРАНИТЬ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1602" y="3782443"/>
        <a:ext cx="2233038" cy="1307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DDAF8-A8D6-44A4-BEB1-12427524A9E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16"/>
            <a:ext cx="5438775" cy="3909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2FF64-D2A9-496F-8417-D380F7DD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1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29DA2-31A5-478D-B48C-32BE0CA27617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6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883E7A-828D-41C0-B76A-C9D378C87822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9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6CF01F-10B4-486B-B7CD-C620A5C51FDA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58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14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ge/demoversii-specifikacii-kodifikatory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gapkro.ru/struktura-akademii/tsentry/rcoi/analit-material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vgapkro.ru/struktura-akademii/tsentry/rcoi/gia-9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stest.ru/documents/display/bdf027af-eacf-4c53-aec3-30474f0f727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568952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Организационные вопросы подготовки и проведения ИС-9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общеобразовательных школах Николаевского муниципального района Волгоградской области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в 2024 году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517232"/>
            <a:ext cx="6688832" cy="1126975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Иванчук М.В.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А у нас в феврале… (готовимся к итоговому собеседованию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203536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2931553"/>
            <a:ext cx="9036050" cy="82110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>Демоверсии, спецификации, кодификаторы ИС-9</a:t>
            </a:r>
            <a:br>
              <a:rPr lang="ru-RU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>https://fipi.ru/oge/demoversii-specifikacii-kodifikatory</a:t>
            </a:r>
            <a:endParaRPr lang="ru-RU" sz="2400" dirty="0">
              <a:latin typeface="+mn-lt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A5D7B630-3A3B-4E96-99EA-B51387618FC7}" type="slidenum">
              <a:rPr lang="ru-RU" altLang="ru-RU">
                <a:solidFill>
                  <a:srgbClr val="B5A788"/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srgbClr val="B5A788"/>
              </a:solidFill>
            </a:endParaRP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40300"/>
            <a:ext cx="2774950" cy="189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200" name="Прямоугольник 2"/>
          <p:cNvSpPr>
            <a:spLocks noChangeArrowheads="1"/>
          </p:cNvSpPr>
          <p:nvPr/>
        </p:nvSpPr>
        <p:spPr bwMode="auto">
          <a:xfrm>
            <a:off x="222250" y="115888"/>
            <a:ext cx="89281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</a:rPr>
              <a:t>Итоговое собеседование состоит из двух частей, четырех заданий.</a:t>
            </a:r>
          </a:p>
          <a:p>
            <a:pPr eaLnBrk="1" hangingPunct="1"/>
            <a:r>
              <a:rPr lang="ru-RU" altLang="ru-RU" b="1" dirty="0"/>
              <a:t>Часть 1. </a:t>
            </a:r>
            <a:r>
              <a:rPr lang="ru-RU" altLang="ru-RU" dirty="0"/>
              <a:t>Задания 1 и 2 выполняются с использованием одного текста. Задание 1 – чтение вслух небольшого текста. Время на подготовку –до 2-х минут. В задании 2 предлагается пересказать прочитанный текст, дополнив его высказыванием. Время на подготовку – до 2-х минут.</a:t>
            </a:r>
          </a:p>
          <a:p>
            <a:pPr eaLnBrk="1" hangingPunct="1"/>
            <a:r>
              <a:rPr lang="ru-RU" altLang="ru-RU" b="1" dirty="0"/>
              <a:t>Часть 2. </a:t>
            </a:r>
            <a:r>
              <a:rPr lang="ru-RU" altLang="ru-RU" dirty="0"/>
              <a:t>Задания 3 и 4 не связаны с текстом части 1. Нужно выбрать одну тему (описание фотографии, повествование на основе жизненного опыта, рассуждение по одной из проблем) для монолога и диалога. </a:t>
            </a:r>
          </a:p>
          <a:p>
            <a:pPr eaLnBrk="1" hangingPunct="1"/>
            <a:r>
              <a:rPr lang="ru-RU" altLang="ru-RU" dirty="0"/>
              <a:t>Задание 3 – построить монологическое высказывание. Время на подготовку – 1 минута. </a:t>
            </a:r>
            <a:r>
              <a:rPr lang="ru-RU" altLang="ru-RU" dirty="0" smtClean="0"/>
              <a:t>В </a:t>
            </a:r>
            <a:r>
              <a:rPr lang="ru-RU" altLang="ru-RU" dirty="0"/>
              <a:t>задании 4 диалог по выбранной теме.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88" y="3733552"/>
            <a:ext cx="2454294" cy="307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33552"/>
            <a:ext cx="3170987" cy="20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" y="3733552"/>
            <a:ext cx="2413341" cy="31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371" y="116632"/>
            <a:ext cx="7272808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Изменение критериев оценивания ИС-9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22091"/>
            <a:ext cx="2701269" cy="170457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63886" y="4221088"/>
            <a:ext cx="5580114" cy="25239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Общее количество– 20 баллов,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зачет – 10 и более баллов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(Ч</a:t>
            </a:r>
            <a:r>
              <a:rPr lang="ru-RU" dirty="0" smtClean="0"/>
              <a:t>) Задание 1 – три критерия (Ч1,Ч2,Ч3) – 3 балла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(П</a:t>
            </a:r>
            <a:r>
              <a:rPr lang="ru-RU" dirty="0" smtClean="0"/>
              <a:t>) Задание 2 – три </a:t>
            </a:r>
            <a:r>
              <a:rPr lang="ru-RU" dirty="0"/>
              <a:t>критерия  </a:t>
            </a:r>
            <a:r>
              <a:rPr lang="ru-RU" dirty="0" smtClean="0"/>
              <a:t>(П1,П2,П3) – 4 балла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(М</a:t>
            </a:r>
            <a:r>
              <a:rPr lang="ru-RU" dirty="0" smtClean="0"/>
              <a:t>) Задание 3 – два </a:t>
            </a:r>
            <a:r>
              <a:rPr lang="ru-RU" dirty="0"/>
              <a:t>критерия </a:t>
            </a:r>
            <a:r>
              <a:rPr lang="ru-RU" dirty="0" smtClean="0"/>
              <a:t>(М1,М2) – 3 балла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(Д</a:t>
            </a:r>
            <a:r>
              <a:rPr lang="ru-RU" dirty="0" smtClean="0"/>
              <a:t>) Задание 4 – один критерий (Д1)– 2 балла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(Р) Критерии грамотности речи: (Р1, Р2, Р3, Р4, Р5) – 8 баллов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6" y="908720"/>
            <a:ext cx="5400599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b="1" dirty="0" smtClean="0"/>
              <a:t>Уменьшение</a:t>
            </a:r>
            <a:r>
              <a:rPr lang="ru-RU" dirty="0" smtClean="0"/>
              <a:t> количества критериев (с 19 до 14).</a:t>
            </a:r>
          </a:p>
          <a:p>
            <a:pPr marL="342900" indent="-342900" algn="just">
              <a:buFontTx/>
              <a:buAutoNum type="arabicParenR"/>
            </a:pPr>
            <a:r>
              <a:rPr lang="ru-RU" b="1" u="sng" dirty="0" smtClean="0"/>
              <a:t>Пересмотрены формулировки и содержание некоторых критериев. </a:t>
            </a:r>
          </a:p>
          <a:p>
            <a:pPr marL="342900" indent="-342900" algn="just">
              <a:buFontTx/>
              <a:buAutoNum type="arabicParenR"/>
            </a:pPr>
            <a:r>
              <a:rPr lang="ru-RU" b="1" dirty="0" smtClean="0"/>
              <a:t>Грамотность </a:t>
            </a:r>
            <a:r>
              <a:rPr lang="ru-RU" dirty="0"/>
              <a:t>речи </a:t>
            </a:r>
            <a:r>
              <a:rPr lang="ru-RU" dirty="0" smtClean="0"/>
              <a:t>теперь </a:t>
            </a:r>
            <a:r>
              <a:rPr lang="ru-RU" dirty="0"/>
              <a:t>оценивается по </a:t>
            </a:r>
            <a:r>
              <a:rPr lang="ru-RU" b="1" dirty="0"/>
              <a:t>ВСЕМ заданиям</a:t>
            </a:r>
            <a:r>
              <a:rPr lang="ru-RU" dirty="0"/>
              <a:t>.</a:t>
            </a:r>
          </a:p>
          <a:p>
            <a:pPr marL="342900" indent="-342900" algn="just"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Если </a:t>
            </a:r>
            <a:r>
              <a:rPr lang="ru-RU" b="1" dirty="0">
                <a:solidFill>
                  <a:srgbClr val="C00000"/>
                </a:solidFill>
              </a:rPr>
              <a:t>участник </a:t>
            </a:r>
            <a:r>
              <a:rPr lang="ru-RU" b="1" dirty="0" smtClean="0">
                <a:solidFill>
                  <a:srgbClr val="C00000"/>
                </a:solidFill>
              </a:rPr>
              <a:t>ИС-9 не </a:t>
            </a:r>
            <a:r>
              <a:rPr lang="ru-RU" b="1" dirty="0">
                <a:solidFill>
                  <a:srgbClr val="C00000"/>
                </a:solidFill>
              </a:rPr>
              <a:t>приступал к </a:t>
            </a:r>
            <a:r>
              <a:rPr lang="ru-RU" b="1" dirty="0" smtClean="0">
                <a:solidFill>
                  <a:srgbClr val="C00000"/>
                </a:solidFill>
              </a:rPr>
              <a:t>выполнению двух </a:t>
            </a:r>
            <a:r>
              <a:rPr lang="ru-RU" b="1" dirty="0">
                <a:solidFill>
                  <a:srgbClr val="C00000"/>
                </a:solidFill>
              </a:rPr>
              <a:t>или более заданий, то по всем критериям оценивания грамотности </a:t>
            </a:r>
            <a:r>
              <a:rPr lang="ru-RU" b="1" dirty="0" smtClean="0">
                <a:solidFill>
                  <a:srgbClr val="C00000"/>
                </a:solidFill>
              </a:rPr>
              <a:t>речи ставится </a:t>
            </a:r>
            <a:r>
              <a:rPr lang="ru-RU" b="1" dirty="0">
                <a:solidFill>
                  <a:srgbClr val="C00000"/>
                </a:solidFill>
              </a:rPr>
              <a:t>0 баллов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ru-RU" b="1" dirty="0" smtClean="0"/>
              <a:t>Убрали</a:t>
            </a:r>
            <a:r>
              <a:rPr lang="ru-RU" dirty="0" smtClean="0"/>
              <a:t> требование о снижении балла за  подробный  пересказ.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94427"/>
            <a:ext cx="316835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Тексты в ИС-9 </a:t>
            </a:r>
            <a:r>
              <a:rPr lang="ru-RU" dirty="0" smtClean="0"/>
              <a:t>об учёных</a:t>
            </a:r>
            <a:r>
              <a:rPr lang="ru-RU" dirty="0"/>
              <a:t>, изобретателях, космонавтах, </a:t>
            </a:r>
            <a:r>
              <a:rPr lang="ru-RU" dirty="0" smtClean="0"/>
              <a:t>полководцах, героях </a:t>
            </a:r>
            <a:r>
              <a:rPr lang="ru-RU" dirty="0"/>
              <a:t>войны, деятелях искусства, спортсменах, врачах и др</a:t>
            </a:r>
            <a:r>
              <a:rPr lang="ru-RU" dirty="0" smtClean="0"/>
              <a:t>., внёсших весомый </a:t>
            </a:r>
            <a:r>
              <a:rPr lang="ru-RU" dirty="0"/>
              <a:t>вклад в развитие нашей страны, её защиту от различных угроз.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" y="3284099"/>
            <a:ext cx="2585999" cy="16794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91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3333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 ИС-9 в 2024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333375"/>
            <a:ext cx="9144000" cy="65246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школьного модуля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«Результаты ИС-9»,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подгрузка .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b2p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-файла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присланного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РЦОИ, !!!проверка ФИО участников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 «Результаты ИС-9». Сверка участников с ОВЗ (в ПО будет стоять код 22 в графе «резерв»)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выверка и распечатка форм в ОО: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ИС-01 (списки участников), ИС-02 (ведомость учета),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эксперта 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участника),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черновик для эксперта (форма не обязательная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ИС-08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Акт о досрочном завершении (при необходимости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ИС-09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Акт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удалении (при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необходимости).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(ГКОУ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ВСШ №1,  ФКОУ СОШ УФСИН, ГАПОУ «ВСПК» получают все формы из 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РЦОИ). </a:t>
            </a:r>
            <a:endParaRPr lang="ru-RU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Распечатка критериев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(сайт ФИПИ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fipi.ru/oge/demoversii-specifikacii-kodifikatory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ИС-9 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по местному времени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вносит результаты в ПО «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ИС-9»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февраля (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ГКОУ ВСШ №1,  ФКОУ СОШ УФСИН, ГАПОУ «ВСПК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до 16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заполненные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.b2p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отправляют в соответствующие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МОУО).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МСУ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12.00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отправляет в РЦОИ по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ДП заполненные файлы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формата </a:t>
            </a:r>
            <a:r>
              <a:rPr lang="en-US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.b2p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результатами оценивания  (кол-во файлов=количеству ОО)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протоколов с результатами из РЦОИ  не позднее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февраля   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180" y="5933311"/>
            <a:ext cx="905882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используется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небланковая технология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 </a:t>
            </a:r>
          </a:p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ИС-10 НЕ НУЖНА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06545"/>
            <a:ext cx="7177410" cy="52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5120" y="1916832"/>
            <a:ext cx="5472608" cy="27809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Выгрузка форм из Планирования ГИА-9 2024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09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549275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ИС-01 Списки участников ИС-9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7504" y="5063020"/>
            <a:ext cx="9036496" cy="1734655"/>
          </a:xfrm>
          <a:solidFill>
            <a:schemeClr val="bg1"/>
          </a:solidFill>
        </p:spPr>
        <p:txBody>
          <a:bodyPr/>
          <a:lstStyle/>
          <a:p>
            <a:pPr indent="1809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ИС-01 – из модулей ОО или МСУ РИС «Планирование ГИА-9» в форматах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.rtf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1809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заполняется ответственным организатором. Ставится «№ аудитории»</a:t>
            </a:r>
          </a:p>
          <a:p>
            <a:pPr indent="1809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неявке участника  ставится метка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«не явился»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/>
          <a:stretch/>
        </p:blipFill>
        <p:spPr bwMode="auto">
          <a:xfrm>
            <a:off x="755576" y="908720"/>
            <a:ext cx="8232189" cy="41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9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ИС-02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ведомости учета ИС-9 в аудитории</a:t>
            </a:r>
            <a:endParaRPr lang="ru-RU" sz="2400" dirty="0"/>
          </a:p>
        </p:txBody>
      </p:sp>
      <p:sp>
        <p:nvSpPr>
          <p:cNvPr id="16387" name="Объект 3"/>
          <p:cNvSpPr>
            <a:spLocks noGrp="1"/>
          </p:cNvSpPr>
          <p:nvPr>
            <p:ph idx="10"/>
          </p:nvPr>
        </p:nvSpPr>
        <p:spPr bwMode="auto">
          <a:xfrm>
            <a:off x="20588" y="846609"/>
            <a:ext cx="8785225" cy="12954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Форма ИС-02 – формируется из любого уровня РИС «Планирование ГИА-9»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Из РИС «Планирование ГИА-9» можно выгрузить в различных форматах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(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.</a:t>
            </a:r>
            <a:r>
              <a:rPr lang="en-US" altLang="ru-RU" sz="2000" dirty="0" err="1" smtClean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xls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, .pdf, .rtf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). Заполняется экзаменатором-собеседником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60" y="1988840"/>
            <a:ext cx="5872030" cy="47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6808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900" b="1" dirty="0" smtClean="0"/>
              <a:t>Форма ИС-03. </a:t>
            </a:r>
            <a:r>
              <a:rPr lang="ru-RU" sz="1900" b="1" dirty="0"/>
              <a:t>Протокол эксперта для оценивания ответов </a:t>
            </a:r>
            <a:r>
              <a:rPr lang="ru-RU" sz="1900" b="1" dirty="0" smtClean="0"/>
              <a:t>участников ИС-9</a:t>
            </a:r>
            <a:endParaRPr lang="ru-RU" sz="19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052736"/>
            <a:ext cx="4536504" cy="47525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Эксперт </a:t>
            </a:r>
            <a:r>
              <a:rPr lang="ru-RU" sz="2000" b="1" dirty="0"/>
              <a:t>вносит </a:t>
            </a:r>
            <a:r>
              <a:rPr lang="ru-RU" sz="2000" b="1" dirty="0" smtClean="0"/>
              <a:t>следующие сведения:</a:t>
            </a: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sz="2000" dirty="0" smtClean="0"/>
              <a:t>Персональные данные участника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(ФИО, паспорт).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2) Класс, № аудитории,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номер варианта.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3) Выставляется</a:t>
            </a:r>
          </a:p>
          <a:p>
            <a:pPr marL="177800" indent="-1778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балл  по каждому критерию</a:t>
            </a:r>
          </a:p>
          <a:p>
            <a:pPr marL="177800" indent="-1778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итоговый </a:t>
            </a:r>
            <a:r>
              <a:rPr lang="ru-RU" sz="2000" dirty="0">
                <a:solidFill>
                  <a:schemeClr val="tx1"/>
                </a:solidFill>
              </a:rPr>
              <a:t>балл </a:t>
            </a: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каждому </a:t>
            </a:r>
            <a:r>
              <a:rPr lang="ru-RU" sz="2000" dirty="0" smtClean="0">
                <a:solidFill>
                  <a:schemeClr val="tx1"/>
                </a:solidFill>
              </a:rPr>
              <a:t>заданию</a:t>
            </a:r>
            <a:r>
              <a:rPr lang="ru-RU" sz="2000" dirty="0" smtClean="0"/>
              <a:t>,</a:t>
            </a:r>
          </a:p>
          <a:p>
            <a:pPr marL="177800" indent="-1778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итоговый балл за грамотность,</a:t>
            </a:r>
          </a:p>
          <a:p>
            <a:pPr marL="177800" indent="-1778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обобщенные результаты оценивания по баллам и метка «зачет/незачет».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4) Особые метки: </a:t>
            </a: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досрочное  завершение</a:t>
            </a: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удаления участника.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5402"/>
            <a:ext cx="4248472" cy="603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Форма ИС-04.  Черновик </a:t>
            </a:r>
            <a:r>
              <a:rPr lang="ru-RU" sz="2000" b="1" dirty="0"/>
              <a:t>для внесения первичной информации по оцениванию ответов участников итогового собеседования экспертами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6" y="1124744"/>
            <a:ext cx="82359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9592" y="6459696"/>
            <a:ext cx="77048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Форма ИС-04 - форма черновика для эксперта (на усмотрение эксперта)</a:t>
            </a:r>
          </a:p>
        </p:txBody>
      </p:sp>
    </p:spTree>
    <p:extLst>
      <p:ext uri="{BB962C8B-B14F-4D97-AF65-F5344CB8AC3E}">
        <p14:creationId xmlns:p14="http://schemas.microsoft.com/office/powerpoint/2010/main" val="32792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5940"/>
            <a:ext cx="8686800" cy="91877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200" dirty="0"/>
              <a:t>Форма </a:t>
            </a:r>
            <a:r>
              <a:rPr lang="ru-RU" sz="2200" dirty="0" smtClean="0"/>
              <a:t>ИС-08</a:t>
            </a:r>
            <a:r>
              <a:rPr lang="ru-RU" sz="2200" dirty="0"/>
              <a:t>. Акт о досрочном завершении итогового собеседования </a:t>
            </a:r>
            <a:r>
              <a:rPr lang="ru-RU" sz="2200" dirty="0" smtClean="0"/>
              <a:t>по </a:t>
            </a:r>
            <a:r>
              <a:rPr lang="ru-RU" sz="2200" dirty="0"/>
              <a:t>русскому языку по уважительным </a:t>
            </a:r>
            <a:r>
              <a:rPr lang="ru-RU" sz="2200" dirty="0" smtClean="0"/>
              <a:t>причинам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07411"/>
            <a:ext cx="4608512" cy="57286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01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6" y="836712"/>
            <a:ext cx="4159153" cy="5899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75941"/>
            <a:ext cx="8686800" cy="6607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200" dirty="0"/>
              <a:t>Форма </a:t>
            </a:r>
            <a:r>
              <a:rPr lang="ru-RU" sz="2200" dirty="0" smtClean="0"/>
              <a:t>ИС-09. </a:t>
            </a:r>
            <a:r>
              <a:rPr lang="ru-RU" sz="2200" dirty="0"/>
              <a:t>Акт </a:t>
            </a:r>
            <a:r>
              <a:rPr lang="ru-RU" sz="2200" dirty="0" smtClean="0"/>
              <a:t>об удалении участника итогового собеседования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21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7588868"/>
              </p:ext>
            </p:extLst>
          </p:nvPr>
        </p:nvGraphicFramePr>
        <p:xfrm>
          <a:off x="1304092" y="1165795"/>
          <a:ext cx="7588388" cy="130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209675" y="257349"/>
            <a:ext cx="6172200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0070C0"/>
                </a:solidFill>
                <a:latin typeface="+mj-lt"/>
                <a:ea typeface="+mj-ea"/>
                <a:cs typeface="Arial" charset="0"/>
              </a:rPr>
              <a:t>Подготовка к ГИА-9 в 2024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2640" y="739876"/>
            <a:ext cx="1836204" cy="334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 </a:t>
            </a:r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ГИА-9</a:t>
            </a:r>
            <a:endParaRPr lang="ru-RU" sz="135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038261"/>
            <a:ext cx="5271083" cy="334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 </a:t>
            </a:r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Итоговое собеседование по русскому языку </a:t>
            </a:r>
            <a:endParaRPr lang="ru-RU" sz="1350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39394252"/>
              </p:ext>
            </p:extLst>
          </p:nvPr>
        </p:nvGraphicFramePr>
        <p:xfrm>
          <a:off x="1240156" y="4650287"/>
          <a:ext cx="3055619" cy="170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691680" y="2619375"/>
            <a:ext cx="6192688" cy="1209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 </a:t>
            </a:r>
          </a:p>
          <a:p>
            <a:pPr algn="ctr">
              <a:defRPr/>
            </a:pPr>
            <a:endParaRPr lang="ru-RU" sz="1125" dirty="0"/>
          </a:p>
          <a:p>
            <a:pPr algn="ctr">
              <a:defRPr/>
            </a:pPr>
            <a:r>
              <a:rPr lang="ru-RU" sz="1400" b="1" i="1" dirty="0"/>
              <a:t>основные сроки:</a:t>
            </a: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экзамены начинаются с иностранных языков;</a:t>
            </a: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один день экзамены по истории, литературе, математике, русскому языку, остальные – два дня; </a:t>
            </a: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два дня между экзаменами (кроме </a:t>
            </a:r>
            <a:r>
              <a:rPr lang="ru-RU" sz="1400" dirty="0" err="1"/>
              <a:t>ин.яз</a:t>
            </a:r>
            <a:r>
              <a:rPr lang="ru-RU" sz="1400" dirty="0"/>
              <a:t>)</a:t>
            </a:r>
          </a:p>
          <a:p>
            <a:pPr algn="just">
              <a:defRPr/>
            </a:pPr>
            <a:endParaRPr lang="ru-RU" sz="1350" dirty="0"/>
          </a:p>
          <a:p>
            <a:pPr algn="just">
              <a:defRPr/>
            </a:pPr>
            <a:r>
              <a:rPr lang="ru-RU" sz="1350" dirty="0"/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733925" y="2294336"/>
            <a:ext cx="0" cy="325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632866" y="4455320"/>
            <a:ext cx="4259614" cy="190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 </a:t>
            </a:r>
          </a:p>
          <a:p>
            <a:pPr algn="ctr">
              <a:defRPr/>
            </a:pPr>
            <a:endParaRPr lang="ru-RU" sz="1125" dirty="0"/>
          </a:p>
          <a:p>
            <a:pPr algn="just">
              <a:defRPr/>
            </a:pPr>
            <a:endParaRPr lang="ru-RU" sz="1350" dirty="0"/>
          </a:p>
          <a:p>
            <a:pPr algn="just">
              <a:defRPr/>
            </a:pPr>
            <a:r>
              <a:rPr lang="ru-RU" sz="1350" dirty="0"/>
              <a:t> </a:t>
            </a:r>
          </a:p>
        </p:txBody>
      </p:sp>
      <p:pic>
        <p:nvPicPr>
          <p:cNvPr id="29710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02" y="4948108"/>
            <a:ext cx="3687146" cy="9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4295775" y="4664869"/>
            <a:ext cx="372666" cy="5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02047" cy="528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1775" y="100013"/>
            <a:ext cx="8928100" cy="700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 ответственного организатора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 bwMode="auto">
          <a:xfrm>
            <a:off x="395288" y="836613"/>
            <a:ext cx="8569325" cy="5688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just"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Определение персонального состава Комиссии по проведению и      проверке в ОО. Инструктаж персонала ОО</a:t>
            </a:r>
          </a:p>
          <a:p>
            <a:pPr marL="0" indent="0" algn="just"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Подготовка аудиторий для проведения ИС-9 (аудитории проведения и ожидания).</a:t>
            </a:r>
          </a:p>
          <a:p>
            <a:pPr marL="0" indent="0" algn="just"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Проведение технической готовности рабочих мест в аудиториях проведения (качество работы компьютера, микрофона/диктофона)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4) Подготовка кабинета для Штаба, оборудованного компьютером с   выходом в Интернет, принтером для получения и тиражирования       материалов для проведения ИС-9.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5) Выбор ведения аудиозаписи итогового собеседования (потоковая,   персональная или комбинирование потоковой и персональной)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6) Распечатка форм ИС-01, ИС-02, ИС-03 и критериев оценивания. Выверка ИС-01. Другие формы (ИС-04, ИС-8</a:t>
            </a:r>
            <a:r>
              <a:rPr lang="ru-RU" altLang="ru-RU" sz="2200" dirty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, </a:t>
            </a: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ИС-09)  – по необходимости.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7) Подготовка </a:t>
            </a:r>
            <a:r>
              <a:rPr lang="ru-RU" altLang="ru-RU" sz="2200" dirty="0" err="1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флеш</a:t>
            </a: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-носителя и конвертов (1 конверт на аудиторию)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8) 14.02 до 8.00 получение из Отдела по образованию на официальную </a:t>
            </a:r>
            <a:r>
              <a:rPr lang="ru-RU" altLang="ru-RU" sz="2200" dirty="0" err="1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эл.почту</a:t>
            </a: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ОО КИМ для ИС-9</a:t>
            </a:r>
            <a:endParaRPr lang="ru-RU" altLang="ru-RU" sz="2200" dirty="0" smtClean="0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6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1775" y="100013"/>
            <a:ext cx="8804275" cy="1528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функционал ОО  и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ответственного организатора при проведении ИС-9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дистанционной форме (ИС-9 ДФ)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 bwMode="auto">
          <a:xfrm>
            <a:off x="0" y="1628775"/>
            <a:ext cx="9036050" cy="46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информирование МОУО о принятии решения о ИС-9 ДФ</a:t>
            </a:r>
          </a:p>
          <a:p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информирование под подпись обучающихся и их родителей и  лиц,       привлекаемых к проведению и проверке, о процедуре и времени начала ИС-9 ДФ за 5 календ. дней;</a:t>
            </a:r>
          </a:p>
          <a:p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определяет АРМ для работы экзаменатора-собеседника и эксперта (на 1 участника до 25 мин);</a:t>
            </a:r>
          </a:p>
          <a:p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определяет места и способ установления видеосвязи членов комиссии с участниками и их родителями (сервисы видеоконференции);</a:t>
            </a:r>
          </a:p>
          <a:p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составляет график подключения участников ИС-9ДФ к АРМ (график    должен учитывать время, отводимое на подключение, проведение         инструктажа само проведение ИС-9); </a:t>
            </a:r>
          </a:p>
          <a:p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проверяет файлы с аудиозаписями ответов участников ИС-9.</a:t>
            </a:r>
          </a:p>
          <a:p>
            <a:endParaRPr lang="ru-RU" altLang="ru-RU" sz="2200" dirty="0" smtClean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endParaRPr lang="ru-RU" altLang="ru-RU" sz="2200" dirty="0" smtClean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333375"/>
            <a:ext cx="7956550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u="sng" smtClean="0">
                <a:solidFill>
                  <a:srgbClr val="C00000"/>
                </a:solidFill>
                <a:ea typeface="맑은 고딕" pitchFamily="34" charset="-127"/>
              </a:rPr>
              <a:t>Функционал  экзаменатора-собеседника</a:t>
            </a:r>
            <a:endParaRPr lang="ru-RU" altLang="ru-RU" sz="2400" smtClean="0">
              <a:solidFill>
                <a:srgbClr val="C00000"/>
              </a:solidFill>
              <a:ea typeface="맑은 고딕" pitchFamily="34" charset="-127"/>
            </a:endParaRP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179388" y="1124745"/>
            <a:ext cx="8785225" cy="544591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Рекомендуемый порядок </a:t>
            </a:r>
            <a:r>
              <a:rPr lang="ru-RU" altLang="ru-RU" sz="2400" b="1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проведения процедуры ИС-9 представлен в спецификация КИМ для </a:t>
            </a:r>
            <a:r>
              <a:rPr lang="ru-RU" altLang="ru-RU" sz="24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проведения в 2024 году ИС-9, </a:t>
            </a:r>
            <a:r>
              <a:rPr lang="ru-RU" altLang="ru-RU" sz="2400" b="1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в Федеральных рекомендациях, в Инструкции по </a:t>
            </a:r>
            <a:r>
              <a:rPr lang="ru-RU" altLang="ru-RU" sz="24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организации и проведению </a:t>
            </a:r>
            <a:r>
              <a:rPr lang="ru-RU" altLang="ru-RU" sz="2400" b="1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ИС-9 по </a:t>
            </a:r>
            <a:r>
              <a:rPr lang="ru-RU" altLang="ru-RU" sz="24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русскому языку в Волгоградской области </a:t>
            </a:r>
            <a:r>
              <a:rPr lang="ru-RU" altLang="ru-RU" sz="2400" b="1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( Приложение к </a:t>
            </a:r>
            <a:r>
              <a:rPr lang="ru-RU" altLang="ru-RU" sz="24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приказу </a:t>
            </a:r>
            <a:r>
              <a:rPr lang="ru-RU" altLang="ru-RU" sz="2400" b="1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24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22.01.2024  </a:t>
            </a:r>
            <a:r>
              <a:rPr lang="ru-RU" altLang="ru-RU" sz="2400" b="1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№ 4)</a:t>
            </a:r>
            <a:endParaRPr lang="ru-RU" altLang="ru-RU" sz="2400" b="1" dirty="0">
              <a:solidFill>
                <a:srgbClr val="19191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b="1" dirty="0">
              <a:solidFill>
                <a:srgbClr val="19191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осуществляет проверку документов;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проводит инструктаж участника;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ведет ведомость учета (форма ИС-02), фиксирует время начала ответа и время окончания ответа;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выдает участнику КИМ итогового собеседования;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проводит собеседование;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следит за соблюдением временного регламента;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следит за тем, чтобы участник произнес под аудиозапись свою Ф.И.О.,  номер варианта, номер задания;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контролирует проведения потоковой аудиозаписи ответов участников;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создает </a:t>
            </a:r>
            <a:r>
              <a:rPr lang="ru-RU" altLang="ru-RU" sz="2400" b="1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доброжелательную</a:t>
            </a:r>
            <a:r>
              <a:rPr lang="ru-RU" altLang="ru-RU" sz="24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рабочую атмосферу.</a:t>
            </a:r>
          </a:p>
        </p:txBody>
      </p:sp>
      <p:pic>
        <p:nvPicPr>
          <p:cNvPr id="22532" name="Picture 5" descr="ÐÐ°ÑÑÐ¸Ð½ÐºÐ¸ Ð¿Ð¾ Ð·Ð°Ð¿ÑÐ¾ÑÑ ÐºÐ°ÑÑÐ¸Ð½ÐºÐ¸ Ð±ÐµÑÐµ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15888"/>
            <a:ext cx="1441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1775" y="100013"/>
            <a:ext cx="89281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функционал 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экзаменатора-собеседника при проведении ИС-9 ДФ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 bwMode="auto">
          <a:xfrm>
            <a:off x="179388" y="1412875"/>
            <a:ext cx="8964612" cy="5184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 день проведения получает КИМ участника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 электронном виде;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КИМ, карточки экзаменатора-собеседника по каждой теме беседы, инструкцию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 бумажном варианте;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во время проведения должен убедиться в отсутствии посторонних лиц           в помещении, в котором находится участник, используя возможности             видеоконференцсвязи; 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проводит идентификацию личности через предъявление участником для       обозрения документа, удостоверяющего личность;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координирует демонстрацию текста и выполнение заданий в ДФ                     в соответствии с временным регламентом 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подключает участников к сервису видеоконференции в соответствии с           графиком;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контроль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видеодемонстрации</a:t>
            </a:r>
            <a:r>
              <a:rPr lang="ru-RU" altLang="ru-RU" sz="2000" dirty="0" smtClean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 и/или аудиозаписи</a:t>
            </a:r>
          </a:p>
          <a:p>
            <a:pPr>
              <a:buFont typeface="Arial" charset="0"/>
              <a:buChar char="•"/>
              <a:defRPr/>
            </a:pPr>
            <a:endParaRPr lang="ru-RU" altLang="ru-RU" sz="2200" dirty="0" smtClean="0">
              <a:latin typeface="Times New Roman" panose="02020603050405020304" pitchFamily="18" charset="0"/>
              <a:ea typeface="맑은 고딕" pitchFamily="34" charset="-127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altLang="ru-RU" sz="2200" dirty="0" smtClean="0">
              <a:latin typeface="Times New Roman" panose="02020603050405020304" pitchFamily="18" charset="0"/>
              <a:ea typeface="맑은 고딕" pitchFamily="34" charset="-127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altLang="ru-RU" sz="2200" dirty="0" smtClean="0">
              <a:latin typeface="Times New Roman" panose="02020603050405020304" pitchFamily="18" charset="0"/>
              <a:ea typeface="맑은 고딕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Если произошел технический сбой оборудования </a:t>
            </a:r>
            <a:b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при ИС-9 ДФ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 bwMode="auto">
          <a:xfrm>
            <a:off x="323850" y="1341438"/>
            <a:ext cx="8569325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ct val="0"/>
              </a:spcBef>
            </a:pPr>
            <a:r>
              <a:rPr lang="ru-RU" altLang="ru-RU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Если во время подготовки к ответу КИМ не был показан, то          проведение может быть проведено в тот же день (участник перемещается в конец графика). </a:t>
            </a:r>
          </a:p>
          <a:p>
            <a:pPr marL="0" indent="0" algn="just">
              <a:spcBef>
                <a:spcPct val="0"/>
              </a:spcBef>
            </a:pPr>
            <a:r>
              <a:rPr lang="ru-RU" altLang="ru-RU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Если технический сбой произошел после предъявления КИМ,        участник может пройти ИС-9 повторно, но с другим вариантом. </a:t>
            </a:r>
          </a:p>
          <a:p>
            <a:pPr marL="0" indent="0" algn="just">
              <a:spcBef>
                <a:spcPct val="0"/>
              </a:spcBef>
            </a:pPr>
            <a:r>
              <a:rPr lang="ru-RU" altLang="ru-RU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Если участник отказывается от повторного проведения по        причине технического сбоя, ему предоставляется возможность             повторно пройти ИС-9 в дополнительные сроки.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При этом экзаменатор-собеседник оформляет формы: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ИС-08 "Акт о досрочном завершении …",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вносит соответствующую отметку в форму ИС-02 "Ведомость  учета проведения итогового собеседования в аудитории"</a:t>
            </a:r>
            <a:endParaRPr lang="ru-RU" altLang="ru-RU" dirty="0" smtClean="0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07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2195513" y="376238"/>
            <a:ext cx="6142037" cy="57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2800" b="1" u="sng" dirty="0" smtClean="0">
                <a:solidFill>
                  <a:srgbClr val="C00000"/>
                </a:solidFill>
                <a:ea typeface="맑은 고딕" pitchFamily="34" charset="-127"/>
              </a:rPr>
              <a:t>Функционал эксперта</a:t>
            </a:r>
            <a:r>
              <a:rPr lang="ru-RU" altLang="ru-RU" sz="2800" b="1" dirty="0" smtClean="0">
                <a:solidFill>
                  <a:srgbClr val="C00000"/>
                </a:solidFill>
                <a:ea typeface="맑은 고딕" pitchFamily="34" charset="-127"/>
              </a:rPr>
              <a:t/>
            </a:r>
            <a:br>
              <a:rPr lang="ru-RU" altLang="ru-RU" sz="2800" b="1" dirty="0" smtClean="0">
                <a:solidFill>
                  <a:srgbClr val="C00000"/>
                </a:solidFill>
                <a:ea typeface="맑은 고딕" pitchFamily="34" charset="-127"/>
              </a:rPr>
            </a:br>
            <a:endParaRPr lang="ru-RU" altLang="ru-RU" sz="2800" b="1" dirty="0" smtClean="0">
              <a:solidFill>
                <a:srgbClr val="C00000"/>
              </a:solidFill>
              <a:ea typeface="맑은 고딕" pitchFamily="34" charset="-127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 bwMode="auto">
          <a:xfrm>
            <a:off x="250825" y="1223963"/>
            <a:ext cx="8785225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оценивает ответы участников ИС-9 непосредственно во время          проведения или после проведения собеседования, прослушивая        аудиозапись;</a:t>
            </a:r>
          </a:p>
          <a:p>
            <a:pPr eaLnBrk="1" hangingPunct="1"/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вносить в протокол эксперта по оцениванию ответов участников       итогового собеседования следующие сведения: ФИО участника,       номер  варианта, номер аудитории, баллы по каждому критерию       оценивания; общее количество баллов, отметку «зачет»/ «незачет»; ФИО, подпись и дату проверки.</a:t>
            </a:r>
          </a:p>
          <a:p>
            <a:pPr eaLnBrk="1" hangingPunct="1"/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По окончании проведения итогового собеседования пересчитывает  протоколы эксперта по оцениванию ответов участников итогового     собеседования, упаковывает их в конверт и в запечатанном виде       передает экзаменатору-собеседнику.</a:t>
            </a:r>
          </a:p>
          <a:p>
            <a:pPr eaLnBrk="1" hangingPunct="1"/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Эксперт не должен вмешиваться в беседу участника и экзаменатора-собеседника!</a:t>
            </a:r>
          </a:p>
          <a:p>
            <a:pPr eaLnBrk="1" hangingPunct="1"/>
            <a:endParaRPr lang="ru-RU" altLang="ru-RU" dirty="0" smtClean="0">
              <a:ea typeface="맑은 고딕" pitchFamily="34" charset="-127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90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213" y="6237288"/>
            <a:ext cx="7848600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Правильно подсчитывает баллы </a:t>
            </a:r>
          </a:p>
        </p:txBody>
      </p:sp>
    </p:spTree>
    <p:extLst>
      <p:ext uri="{BB962C8B-B14F-4D97-AF65-F5344CB8AC3E}">
        <p14:creationId xmlns:p14="http://schemas.microsoft.com/office/powerpoint/2010/main" val="7957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1775" y="100013"/>
            <a:ext cx="89281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функционал 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эксперта при проведении ИС-9 ДФ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 bwMode="auto">
          <a:xfrm>
            <a:off x="179388" y="1412875"/>
            <a:ext cx="8640762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40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При оценивании ответов участников ИС-9 ДФ во время           проведения   эксперт  может находиться в одной аудитории с  экзаменатором-собеседником, но так,  чтобы участник не       видел эксперта на экране;</a:t>
            </a:r>
          </a:p>
          <a:p>
            <a:pPr algn="just"/>
            <a:r>
              <a:rPr lang="ru-RU" altLang="ru-RU" sz="240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Возможно подключение эксперта со своего АРМ к сервису    видеоконференции  экзаменатора-собеседника, но с                 выключенной видеокамерой;</a:t>
            </a:r>
          </a:p>
          <a:p>
            <a:r>
              <a:rPr lang="ru-RU" altLang="ru-RU" sz="240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 случае использования в ОО модели оценивания ответов      участников после проведения ИС ДФ экзаменатор-эксперт     прослушивает аудиозаписи с ответами участников</a:t>
            </a:r>
          </a:p>
          <a:p>
            <a:endParaRPr lang="ru-RU" altLang="ru-RU" sz="2200" smtClean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157808"/>
            <a:ext cx="855149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/>
              <a:t>Региональный </a:t>
            </a:r>
            <a:r>
              <a:rPr lang="ru-RU" sz="1600" b="1" dirty="0"/>
              <a:t>научно-методический вебинар «Особенности оценивания ответов участников итогового собеседования при проведении итогового собеседования по русскому языку в общеобразовательных организациях Волгоградской области в 2023/2024 учебном году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6" y="1268760"/>
            <a:ext cx="7327354" cy="438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45224"/>
            <a:ext cx="840747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Ссылка на материалы и видеозапись вебинара: </a:t>
            </a:r>
            <a:r>
              <a:rPr lang="en-US" dirty="0" smtClean="0"/>
              <a:t>https</a:t>
            </a:r>
            <a:r>
              <a:rPr lang="en-US" dirty="0"/>
              <a:t>://vgapkro.ru/proshel-regionalnyj-nauchno-metodicheskij-vebinar-osobennosti-oczenivaniya-otvetov-uchastnikov-itogovogo-sobesedovaniya-pri-provedenii-itogovogo-sobesedovaniya-po-russkomu-yazyku-v-obshheobrazov/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8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1775" y="100013"/>
            <a:ext cx="8928100" cy="700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 технического специалиста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 bwMode="auto">
          <a:xfrm>
            <a:off x="179388" y="836613"/>
            <a:ext cx="8856662" cy="568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algn="just"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Проведение технической готовности рабочих мест в аудиториях проведения (качество работы компьютера, микрофона/диктофона)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2) Подготовка кабинета для Штаба, оборудованного компьютером с   выходом в Интернет, принтером для получения и тиражирования материалов для проведения ИС-9.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3) Распечатка форм ИС-01, ИС-02, ИС-03, ИС-04, критериев оценивания. Другие формы при необходимости. Подготовка </a:t>
            </a:r>
            <a:r>
              <a:rPr lang="ru-RU" altLang="ru-RU" sz="2200" dirty="0" err="1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флеш</a:t>
            </a: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-носителя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4) 14.02 в 8.00 получение из Отдела по образованию на официальную </a:t>
            </a:r>
            <a:r>
              <a:rPr lang="ru-RU" altLang="ru-RU" sz="2200" dirty="0" err="1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эл.почту</a:t>
            </a:r>
            <a:r>
              <a:rPr lang="ru-RU" altLang="ru-RU" sz="2200" dirty="0" smtClean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ОО КИМ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5) Сопровождает ведение аудиозаписи в зависимости от выбора ОО         варианта аудиозаписи (потоковая, персональная или комбинированная)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6) При потоковой  допускаются перерывы. При этом в имени файла         необходимо отразить соответствующую информацию (часть 1).  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После перерыва аудиозапись продолжается (часть 2) и т.д.. 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7) По завершении сохраняет аудиозапись в каждой аудитории и  копирует на </a:t>
            </a:r>
            <a:r>
              <a:rPr lang="ru-RU" altLang="ru-RU" sz="2200" dirty="0" err="1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флеш</a:t>
            </a:r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-носитель. Наименование файла: код </a:t>
            </a:r>
            <a:r>
              <a:rPr lang="ru-RU" altLang="ru-RU" sz="2200" dirty="0" err="1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ОО_номер</a:t>
            </a:r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</a:t>
            </a:r>
            <a:r>
              <a:rPr lang="ru-RU" altLang="ru-RU" sz="2200" dirty="0" err="1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аудитории_дата</a:t>
            </a:r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проведения.     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Например: 145689_02_14.02.2024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</a:pPr>
            <a:endParaRPr lang="ru-RU" altLang="ru-RU" sz="2200" dirty="0" smtClean="0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2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980728"/>
            <a:ext cx="8640959" cy="5616624"/>
          </a:xfrm>
        </p:spPr>
        <p:txBody>
          <a:bodyPr>
            <a:normAutofit fontScale="25000" lnSpcReduction="20000"/>
          </a:bodyPr>
          <a:lstStyle/>
          <a:p>
            <a:pPr indent="342900" algn="just">
              <a:defRPr/>
            </a:pPr>
            <a:r>
              <a:rPr lang="ru-RU" sz="5600" b="1" dirty="0">
                <a:cs typeface="Arial" charset="0"/>
              </a:rPr>
              <a:t>Заявления без согласий на обработку персональных данных!</a:t>
            </a:r>
          </a:p>
          <a:p>
            <a:pPr indent="0" algn="just">
              <a:buNone/>
              <a:defRPr/>
            </a:pPr>
            <a:r>
              <a:rPr lang="ru-RU" sz="5600" b="1" dirty="0"/>
              <a:t>ИС-9:</a:t>
            </a:r>
          </a:p>
          <a:p>
            <a:pPr indent="342900" algn="just">
              <a:defRPr/>
            </a:pPr>
            <a:r>
              <a:rPr lang="ru-RU" sz="5600" dirty="0">
                <a:cs typeface="Arial" charset="0"/>
              </a:rPr>
              <a:t>Заявления об участии в ИС-9 могут подаваться обучающимися, их родителями или уполномоченными лицами.</a:t>
            </a:r>
          </a:p>
          <a:p>
            <a:pPr indent="342900" algn="just">
              <a:defRPr/>
            </a:pPr>
            <a:r>
              <a:rPr lang="ru-RU" sz="5600" dirty="0">
                <a:cs typeface="Arial" charset="0"/>
              </a:rPr>
              <a:t>Введено описание подачи заявлений для ОВЗ.</a:t>
            </a:r>
          </a:p>
          <a:p>
            <a:pPr indent="342900" algn="just">
              <a:defRPr/>
            </a:pPr>
            <a:r>
              <a:rPr lang="ru-RU" sz="5600" dirty="0">
                <a:cs typeface="Arial" charset="0"/>
              </a:rPr>
              <a:t>Третья дата ИС-9: </a:t>
            </a:r>
            <a:r>
              <a:rPr lang="ru-RU" sz="5600" b="1" dirty="0">
                <a:cs typeface="Arial" charset="0"/>
              </a:rPr>
              <a:t>третий понедельник апреля</a:t>
            </a:r>
            <a:r>
              <a:rPr lang="ru-RU" sz="5600" dirty="0">
                <a:cs typeface="Arial" charset="0"/>
              </a:rPr>
              <a:t>.</a:t>
            </a:r>
          </a:p>
          <a:p>
            <a:pPr indent="342900" algn="just">
              <a:defRPr/>
            </a:pPr>
            <a:r>
              <a:rPr lang="ru-RU" sz="5600" dirty="0">
                <a:cs typeface="Arial" charset="0"/>
              </a:rPr>
              <a:t>Введены запреты на средства связи и прочее. </a:t>
            </a:r>
            <a:r>
              <a:rPr lang="ru-RU" sz="5600" b="1" dirty="0">
                <a:cs typeface="Arial" charset="0"/>
              </a:rPr>
              <a:t>Введена процедура удаления с ИС-9.</a:t>
            </a:r>
          </a:p>
          <a:p>
            <a:pPr indent="0" algn="just">
              <a:buNone/>
              <a:defRPr/>
            </a:pPr>
            <a:r>
              <a:rPr lang="ru-RU" sz="5600" b="1" dirty="0">
                <a:cs typeface="Arial" charset="0"/>
              </a:rPr>
              <a:t>ГИА-9:</a:t>
            </a:r>
          </a:p>
          <a:p>
            <a:pPr indent="342900" algn="just">
              <a:defRPr/>
            </a:pPr>
            <a:r>
              <a:rPr lang="ru-RU" sz="5600" dirty="0"/>
              <a:t>Участники ГИА, проходящие ГИА только по обязательным учебным предметам, </a:t>
            </a:r>
            <a:r>
              <a:rPr lang="ru-RU" sz="5600" b="1" u="sng" dirty="0"/>
              <a:t>не смогут</a:t>
            </a:r>
            <a:r>
              <a:rPr lang="ru-RU" sz="5600" b="1" dirty="0"/>
              <a:t> дополнить указанный в заявлениях перечень </a:t>
            </a:r>
            <a:r>
              <a:rPr lang="ru-RU" sz="5600" dirty="0"/>
              <a:t>учебных предметов для прохождения ГИА.</a:t>
            </a:r>
          </a:p>
          <a:p>
            <a:pPr indent="342900" algn="just">
              <a:defRPr/>
            </a:pPr>
            <a:r>
              <a:rPr lang="ru-RU" sz="5600" dirty="0">
                <a:cs typeface="Arial" charset="0"/>
              </a:rPr>
              <a:t>ГВЭ-9: контрольные измерительные материалы.</a:t>
            </a:r>
            <a:endParaRPr lang="ru-RU" sz="5600" dirty="0">
              <a:solidFill>
                <a:srgbClr val="FF0000"/>
              </a:solidFill>
              <a:cs typeface="Arial" charset="0"/>
            </a:endParaRPr>
          </a:p>
          <a:p>
            <a:pPr indent="342900" algn="just">
              <a:spcAft>
                <a:spcPts val="450"/>
              </a:spcAft>
              <a:defRPr/>
            </a:pPr>
            <a:r>
              <a:rPr lang="ru-RU" sz="5600" dirty="0">
                <a:cs typeface="Arial" charset="0"/>
              </a:rPr>
              <a:t>Лица, указанные в пункте 6 Порядка, </a:t>
            </a:r>
            <a:r>
              <a:rPr lang="ru-RU" sz="5600" b="1" dirty="0">
                <a:cs typeface="Arial" charset="0"/>
              </a:rPr>
              <a:t>вправе подать заявления об участии в ГИА после 1 марта </a:t>
            </a:r>
            <a:r>
              <a:rPr lang="ru-RU" sz="5600" dirty="0">
                <a:cs typeface="Arial" charset="0"/>
              </a:rPr>
              <a:t>только </a:t>
            </a:r>
            <a:r>
              <a:rPr lang="ru-RU" sz="5600" b="1" dirty="0">
                <a:cs typeface="Arial" charset="0"/>
              </a:rPr>
              <a:t>при наличии у них уважительных причин</a:t>
            </a:r>
            <a:r>
              <a:rPr lang="ru-RU" sz="5600" dirty="0">
                <a:cs typeface="Arial" charset="0"/>
              </a:rPr>
              <a:t> (болезни или иных обстоятельств), </a:t>
            </a:r>
            <a:r>
              <a:rPr lang="ru-RU" sz="5600" b="1" dirty="0">
                <a:cs typeface="Arial" charset="0"/>
              </a:rPr>
              <a:t>подтвержденных документально. </a:t>
            </a:r>
            <a:r>
              <a:rPr lang="ru-RU" sz="5600" dirty="0">
                <a:cs typeface="Arial" charset="0"/>
              </a:rPr>
              <a:t>В этом случае указанные лица подают в ГЭК заявления об участии в ГИА, а также документы, подтверждающие отсутствие возможности подать заявления об участии в ГИА в срок, установленный абзацем первым настоящего пункта. Указанные заявления подаются не позднее чем за две недели до начала соответствующего экзамена</a:t>
            </a:r>
            <a:endParaRPr lang="ru-RU" sz="5600" b="1" dirty="0">
              <a:solidFill>
                <a:srgbClr val="FF0000"/>
              </a:solidFill>
              <a:cs typeface="Arial" charset="0"/>
            </a:endParaRPr>
          </a:p>
          <a:p>
            <a:pPr indent="342900" algn="just">
              <a:spcAft>
                <a:spcPts val="450"/>
              </a:spcAft>
              <a:defRPr/>
            </a:pPr>
            <a:r>
              <a:rPr lang="ru-RU" sz="5600" b="1" dirty="0">
                <a:cs typeface="Arial" charset="0"/>
              </a:rPr>
              <a:t>Не допускается </a:t>
            </a:r>
            <a:r>
              <a:rPr lang="ru-RU" sz="5600" dirty="0">
                <a:cs typeface="Arial" charset="0"/>
              </a:rPr>
              <a:t>привлекать в качестве руководителей ППЭ, организаторов, членов ГЭК, технических специалистов и экзаменаторов-собеседников близких родственников, а также супругов, усыновителей, усыновленных участников экзаменов, сдающих экзамен в данном ППЭ, а также педагогических работников, являющихся учителями участников ГИА, сдающих экзамен в данном ППЭ.</a:t>
            </a:r>
          </a:p>
          <a:p>
            <a:pPr indent="342900" algn="just">
              <a:spcAft>
                <a:spcPts val="450"/>
              </a:spcAft>
              <a:defRPr/>
            </a:pPr>
            <a:r>
              <a:rPr lang="ru-RU" sz="5600" dirty="0">
                <a:cs typeface="Arial" charset="0"/>
              </a:rPr>
              <a:t>Требования к членам ПК: наличие опыта педагогической работы </a:t>
            </a:r>
            <a:r>
              <a:rPr lang="ru-RU" sz="5600" b="1" dirty="0">
                <a:cs typeface="Arial" charset="0"/>
              </a:rPr>
              <a:t>в соответствующей предметной области</a:t>
            </a:r>
            <a:r>
              <a:rPr lang="ru-RU" sz="5600" dirty="0">
                <a:cs typeface="Arial" charset="0"/>
              </a:rPr>
              <a:t>, наличие документа, подтверждающего ДПО, полученное в течение </a:t>
            </a:r>
            <a:r>
              <a:rPr lang="ru-RU" sz="5600" b="1" dirty="0">
                <a:cs typeface="Arial" charset="0"/>
              </a:rPr>
              <a:t>последних трех лет</a:t>
            </a:r>
            <a:r>
              <a:rPr lang="ru-RU" sz="5600" dirty="0">
                <a:cs typeface="Arial" charset="0"/>
              </a:rPr>
              <a:t>.</a:t>
            </a:r>
          </a:p>
          <a:p>
            <a:pPr indent="342900" algn="just">
              <a:spcAft>
                <a:spcPts val="450"/>
              </a:spcAft>
              <a:defRPr/>
            </a:pPr>
            <a:r>
              <a:rPr lang="ru-RU" sz="5600" dirty="0">
                <a:cs typeface="Arial" charset="0"/>
              </a:rPr>
              <a:t>Составы государственной экзаменационной комиссии, апелляционной комиссии, предметной комиссии формируются с учетом отсутствия </a:t>
            </a:r>
            <a:r>
              <a:rPr lang="ru-RU" sz="5600" b="1" dirty="0">
                <a:cs typeface="Arial" charset="0"/>
              </a:rPr>
              <a:t>конфликта интересов</a:t>
            </a:r>
            <a:r>
              <a:rPr lang="ru-RU" sz="5600" dirty="0">
                <a:cs typeface="Arial" charset="0"/>
              </a:rPr>
              <a:t>.</a:t>
            </a:r>
          </a:p>
          <a:p>
            <a:pPr indent="342900" algn="just">
              <a:spcAft>
                <a:spcPts val="450"/>
              </a:spcAft>
              <a:defRPr/>
            </a:pPr>
            <a:r>
              <a:rPr lang="ru-RU" sz="5600" b="1" dirty="0">
                <a:cs typeface="Arial" charset="0"/>
              </a:rPr>
              <a:t>Акт о досрочном </a:t>
            </a:r>
            <a:r>
              <a:rPr lang="ru-RU" sz="5600" dirty="0">
                <a:cs typeface="Arial" charset="0"/>
              </a:rPr>
              <a:t>завершении экзамена по объективным причинам </a:t>
            </a:r>
            <a:r>
              <a:rPr lang="ru-RU" sz="5600" b="1" dirty="0">
                <a:cs typeface="Arial" charset="0"/>
              </a:rPr>
              <a:t>является документом, подтверждающим уважительность причины</a:t>
            </a:r>
            <a:r>
              <a:rPr lang="ru-RU" sz="5600" dirty="0">
                <a:cs typeface="Arial" charset="0"/>
              </a:rPr>
              <a:t> </a:t>
            </a:r>
            <a:r>
              <a:rPr lang="ru-RU" sz="5600" dirty="0" err="1">
                <a:cs typeface="Arial" charset="0"/>
              </a:rPr>
              <a:t>незавершения</a:t>
            </a:r>
            <a:r>
              <a:rPr lang="ru-RU" sz="5600" dirty="0">
                <a:cs typeface="Arial" charset="0"/>
              </a:rPr>
              <a:t> выполнения экзаменационной работы, и основанием для повторного допуска такого участника экзамена к сдаче экзамена по соответствующему учебному предмету в резервные сроки.</a:t>
            </a:r>
          </a:p>
          <a:p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70C0"/>
                </a:solidFill>
                <a:latin typeface="+mn-lt"/>
                <a:cs typeface="Arial" charset="0"/>
              </a:rPr>
              <a:t>ГИА-9 в 2024 году: новый Порядок</a:t>
            </a:r>
            <a:r>
              <a:rPr lang="en-US" altLang="ru-RU" sz="28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  <a:latin typeface="+mn-lt"/>
                <a:cs typeface="Arial" charset="0"/>
              </a:rPr>
              <a:t>проведения ГИА</a:t>
            </a:r>
          </a:p>
        </p:txBody>
      </p:sp>
    </p:spTree>
    <p:extLst>
      <p:ext uri="{BB962C8B-B14F-4D97-AF65-F5344CB8AC3E}">
        <p14:creationId xmlns:p14="http://schemas.microsoft.com/office/powerpoint/2010/main" val="14150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69350" cy="543718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Аудиозапись ответов не должна содержать посторонних шумов и помех, голоса экзаменуемого и экзаменатора должны быть отчетливо слышны. Аудиозаписи сохраняются в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аудиоформатах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(*.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wav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*.mp3, *.mp4 ,*.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ogg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Тех.специалист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штабе ОО, либо иное назначенное руководителем ОО лицо переносит в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специализированную форму для внесения информации из протоколов оценивания ИС-9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 помощи ПО «Результаты итогового собеседования»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Технический специалист или др. ответственное лицо  передает   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b2p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-файл,  аудиозаписи, протоколы оценивания и ведомости   проведении в Отдел по образованию не позднее 16 февраля.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95313" y="258763"/>
            <a:ext cx="8353425" cy="74771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atinLnBrk="1">
              <a:defRPr/>
            </a:pP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технического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9645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55165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день до проведения устанавливается на АРМ экзаменатора-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  сервис видеоконференции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устанавливает  электронный файл КИМ ИС-9 для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дальнейшей его демонстрации участникам итогового собеседования;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графиком совместно с экзаменатором-собеседником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подключиться участников к видеоконференции 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начала проведения итогового собеседования проверяется качество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с каждым участником и работоспособность оборудования);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передачу КИМ итогового собеседования участнику в 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исключающих доступ к материалам посторонних лиц и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позволяющих  обеспечить их сохранность и информационную безопасность;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качественную непрерывную видео-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аудиотрансляцию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сохранение аудиофайлов с записями ответов участников;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материалы ответственному организатору</a:t>
            </a:r>
          </a:p>
          <a:p>
            <a:pPr marL="0" indent="0" algn="just">
              <a:buNone/>
              <a:defRPr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8715375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функционал 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технического специалиста при проведении ИС-9 ДФ</a:t>
            </a:r>
          </a:p>
        </p:txBody>
      </p:sp>
    </p:spTree>
    <p:extLst>
      <p:ext uri="{BB962C8B-B14F-4D97-AF65-F5344CB8AC3E}">
        <p14:creationId xmlns:p14="http://schemas.microsoft.com/office/powerpoint/2010/main" val="25973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9144000" cy="106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Алгоритм работы с ПО «Результаты ИС-9»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</p:nvPr>
        </p:nvGraphicFramePr>
        <p:xfrm>
          <a:off x="323528" y="1052736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8"/>
            <a:ext cx="8569325" cy="6588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форма для внесения результатов ИС-9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«Результаты ИС-9»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7950" y="836613"/>
            <a:ext cx="8858250" cy="5805487"/>
          </a:xfrm>
          <a:solidFill>
            <a:schemeClr val="bg1"/>
          </a:solidFill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Неявившемуся участнику ставится метка в поле «Н» и баллы по критериям такому участнику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выставляются.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(После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уточняющий запрос, чтобы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Присутствующие участники - номер кабинета 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цифры, без нуля,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черточек),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баллы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балл; метку зачет/незачет; ФИО эксперта (например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Иванов 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могут присутствовать во всех листах, поэтому станут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   </a:t>
            </a: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синие стрелки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переключения между ошибочными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ПО покажет ошибки при отсутствии информации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эксперте;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переименовывать файл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.b2p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РЦОИ с таким же наименованием,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он был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РЦОИ.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600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Изменения в спецификации ГВЭ-9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1044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100-е </a:t>
            </a:r>
            <a:r>
              <a:rPr lang="ru-RU" sz="1400" b="1" dirty="0"/>
              <a:t>номера вариантов </a:t>
            </a:r>
            <a:r>
              <a:rPr lang="ru-RU" sz="1400" b="1" dirty="0" smtClean="0"/>
              <a:t> </a:t>
            </a:r>
            <a:r>
              <a:rPr lang="ru-RU" sz="1400" dirty="0" smtClean="0"/>
              <a:t>-  </a:t>
            </a:r>
            <a:r>
              <a:rPr lang="ru-RU" sz="1400" u="sng" dirty="0"/>
              <a:t>сжатое изложение по прослушанному тексту с </a:t>
            </a:r>
            <a:r>
              <a:rPr lang="ru-RU" sz="1400" u="sng" dirty="0" smtClean="0"/>
              <a:t>творческим заданием:  </a:t>
            </a:r>
            <a:r>
              <a:rPr lang="ru-RU" sz="1400" dirty="0" smtClean="0"/>
              <a:t>для  в участников в закрытых школах, </a:t>
            </a:r>
            <a:r>
              <a:rPr lang="ru-RU" sz="1400" dirty="0"/>
              <a:t>для обучающихся с НОДА</a:t>
            </a:r>
            <a:r>
              <a:rPr lang="ru-RU" sz="1400" dirty="0" smtClean="0"/>
              <a:t>, </a:t>
            </a:r>
            <a:r>
              <a:rPr lang="ru-RU" sz="1400" dirty="0"/>
              <a:t>а также для </a:t>
            </a:r>
            <a:r>
              <a:rPr lang="ru-RU" sz="1400" dirty="0" smtClean="0"/>
              <a:t>иных категорий </a:t>
            </a:r>
            <a:r>
              <a:rPr lang="ru-RU" sz="1400" dirty="0"/>
              <a:t>участников ГВЭ, которым требуется создание </a:t>
            </a:r>
            <a:r>
              <a:rPr lang="ru-RU" sz="1400" dirty="0" smtClean="0"/>
              <a:t>специальных условий </a:t>
            </a:r>
            <a:r>
              <a:rPr lang="ru-RU" sz="1400" dirty="0"/>
              <a:t>(с диабетом, онкологическими заболеваниями, астмой, </a:t>
            </a:r>
            <a:r>
              <a:rPr lang="ru-RU" sz="1400" dirty="0" smtClean="0"/>
              <a:t>пороком сердца </a:t>
            </a:r>
            <a:r>
              <a:rPr lang="ru-RU" sz="1400" dirty="0"/>
              <a:t>и др</a:t>
            </a:r>
            <a:r>
              <a:rPr lang="ru-RU" sz="1400" dirty="0" smtClean="0"/>
              <a:t>.). </a:t>
            </a:r>
          </a:p>
          <a:p>
            <a:pPr marL="0" indent="0" algn="just">
              <a:buNone/>
            </a:pPr>
            <a:r>
              <a:rPr lang="ru-RU" sz="1400" b="1" dirty="0" smtClean="0"/>
              <a:t>200-е </a:t>
            </a:r>
            <a:r>
              <a:rPr lang="ru-RU" sz="1400" b="1" dirty="0"/>
              <a:t>номера </a:t>
            </a:r>
            <a:r>
              <a:rPr lang="ru-RU" sz="1400" b="1" dirty="0" smtClean="0"/>
              <a:t>вариантов</a:t>
            </a:r>
            <a:r>
              <a:rPr lang="ru-RU" sz="1400" dirty="0" smtClean="0"/>
              <a:t> - </a:t>
            </a:r>
            <a:r>
              <a:rPr lang="ru-RU" sz="1400" u="sng" dirty="0"/>
              <a:t>сжатое изложение по прослушанному тексту с </a:t>
            </a:r>
            <a:r>
              <a:rPr lang="ru-RU" sz="1400" u="sng" dirty="0" smtClean="0"/>
              <a:t>творческим заданием</a:t>
            </a:r>
            <a:r>
              <a:rPr lang="ru-RU" sz="1400" dirty="0" smtClean="0"/>
              <a:t>: для </a:t>
            </a:r>
            <a:r>
              <a:rPr lang="ru-RU" sz="1400" dirty="0"/>
              <a:t>слепых и </a:t>
            </a:r>
            <a:r>
              <a:rPr lang="ru-RU" sz="1400" dirty="0" smtClean="0"/>
              <a:t>слабовидящих обучающихся,  </a:t>
            </a:r>
            <a:r>
              <a:rPr lang="ru-RU" sz="1400" dirty="0"/>
              <a:t>экзаменационные материалы аналогичны </a:t>
            </a:r>
            <a:r>
              <a:rPr lang="ru-RU" sz="1400" dirty="0" smtClean="0"/>
              <a:t>100-м экзаменационным </a:t>
            </a:r>
            <a:r>
              <a:rPr lang="ru-RU" sz="1400" dirty="0"/>
              <a:t>вариантам, однако визуальные образы в текстах </a:t>
            </a:r>
            <a:r>
              <a:rPr lang="ru-RU" sz="1400" dirty="0" smtClean="0"/>
              <a:t>сведены к </a:t>
            </a:r>
            <a:r>
              <a:rPr lang="ru-RU" sz="1400" dirty="0"/>
              <a:t>минимуму. Для слепых обучающихся задания переводятся на </a:t>
            </a:r>
            <a:r>
              <a:rPr lang="ru-RU" sz="1400" dirty="0" err="1"/>
              <a:t>рельефноточечный</a:t>
            </a:r>
            <a:r>
              <a:rPr lang="ru-RU" sz="1400" dirty="0"/>
              <a:t> шрифт </a:t>
            </a:r>
            <a:r>
              <a:rPr lang="ru-RU" sz="1400" dirty="0" smtClean="0"/>
              <a:t>Брайля.</a:t>
            </a:r>
          </a:p>
          <a:p>
            <a:pPr marL="0" indent="0">
              <a:buNone/>
            </a:pPr>
            <a:r>
              <a:rPr lang="ru-RU" sz="1400" b="1" dirty="0" smtClean="0"/>
              <a:t>300-е </a:t>
            </a:r>
            <a:r>
              <a:rPr lang="ru-RU" sz="1400" b="1" dirty="0"/>
              <a:t>номера вариантов </a:t>
            </a:r>
            <a:r>
              <a:rPr lang="ru-RU" sz="1400" dirty="0" smtClean="0"/>
              <a:t>- </a:t>
            </a:r>
            <a:r>
              <a:rPr lang="ru-RU" sz="1400" u="sng" dirty="0" smtClean="0"/>
              <a:t>сжатое </a:t>
            </a:r>
            <a:r>
              <a:rPr lang="ru-RU" sz="1400" u="sng" dirty="0"/>
              <a:t>изложение по прочитанному тексту с творческим </a:t>
            </a:r>
            <a:r>
              <a:rPr lang="ru-RU" sz="1400" u="sng" dirty="0" smtClean="0"/>
              <a:t>заданием</a:t>
            </a:r>
            <a:r>
              <a:rPr lang="ru-RU" sz="1400" dirty="0" smtClean="0"/>
              <a:t>: для </a:t>
            </a:r>
            <a:r>
              <a:rPr lang="ru-RU" sz="1400" dirty="0"/>
              <a:t>глухих, </a:t>
            </a:r>
            <a:r>
              <a:rPr lang="ru-RU" sz="1400" dirty="0" smtClean="0"/>
              <a:t>слабослышащих, позднооглохших</a:t>
            </a:r>
            <a:r>
              <a:rPr lang="ru-RU" sz="1400" dirty="0"/>
              <a:t>, </a:t>
            </a:r>
            <a:r>
              <a:rPr lang="ru-RU" sz="1400" dirty="0" err="1"/>
              <a:t>кохлеарно</a:t>
            </a:r>
            <a:r>
              <a:rPr lang="ru-RU" sz="1400" dirty="0"/>
              <a:t> </a:t>
            </a:r>
            <a:r>
              <a:rPr lang="ru-RU" sz="1400" dirty="0" smtClean="0"/>
              <a:t> имплантированных экзаменуемых, экзаменационные </a:t>
            </a:r>
            <a:r>
              <a:rPr lang="ru-RU" sz="1400" dirty="0"/>
              <a:t>материалы аналогичны 100-м </a:t>
            </a:r>
            <a:r>
              <a:rPr lang="ru-RU" sz="1400" dirty="0" smtClean="0"/>
              <a:t>экзаменационным вариантам</a:t>
            </a:r>
            <a:r>
              <a:rPr lang="ru-RU" sz="1400" dirty="0"/>
              <a:t>, однако звуковые образы в текстах сведены к минимуму.</a:t>
            </a:r>
          </a:p>
          <a:p>
            <a:pPr marL="0" indent="0">
              <a:buNone/>
            </a:pPr>
            <a:r>
              <a:rPr lang="ru-RU" sz="1400" b="1" dirty="0"/>
              <a:t>400-е и 500-е номера </a:t>
            </a:r>
            <a:r>
              <a:rPr lang="ru-RU" sz="1400" b="1" dirty="0" smtClean="0"/>
              <a:t>вариантов </a:t>
            </a:r>
            <a:r>
              <a:rPr lang="ru-RU" sz="1400" dirty="0" smtClean="0"/>
              <a:t>- </a:t>
            </a:r>
            <a:r>
              <a:rPr lang="ru-RU" sz="1400" u="sng" dirty="0"/>
              <a:t>сжатое </a:t>
            </a:r>
            <a:r>
              <a:rPr lang="ru-RU" sz="1400" u="sng" dirty="0" smtClean="0"/>
              <a:t>изложение по </a:t>
            </a:r>
            <a:r>
              <a:rPr lang="ru-RU" sz="1400" u="sng" dirty="0"/>
              <a:t>прослушанному и прочитанному тексту с творческим заданием </a:t>
            </a:r>
            <a:r>
              <a:rPr lang="ru-RU" sz="1400" dirty="0"/>
              <a:t>(</a:t>
            </a:r>
            <a:r>
              <a:rPr lang="ru-RU" sz="1400" dirty="0" smtClean="0"/>
              <a:t>400-е номера </a:t>
            </a:r>
            <a:r>
              <a:rPr lang="ru-RU" sz="1400" dirty="0"/>
              <a:t>вариантов) или </a:t>
            </a:r>
            <a:r>
              <a:rPr lang="ru-RU" sz="1400" u="sng" dirty="0"/>
              <a:t>осложнённое списывание </a:t>
            </a:r>
            <a:r>
              <a:rPr lang="ru-RU" sz="1400" dirty="0"/>
              <a:t>(500-е номера вариантов</a:t>
            </a:r>
            <a:r>
              <a:rPr lang="ru-RU" sz="1400" dirty="0" smtClean="0"/>
              <a:t>) </a:t>
            </a:r>
            <a:r>
              <a:rPr lang="ru-RU" sz="1400" b="1" i="1" dirty="0" smtClean="0"/>
              <a:t>по </a:t>
            </a:r>
            <a:r>
              <a:rPr lang="ru-RU" sz="1400" b="1" i="1" dirty="0"/>
              <a:t>выбору </a:t>
            </a:r>
            <a:r>
              <a:rPr lang="ru-RU" sz="1400" dirty="0" smtClean="0"/>
              <a:t>обучающегося предназначены </a:t>
            </a:r>
            <a:r>
              <a:rPr lang="ru-RU" sz="1400" dirty="0"/>
              <a:t>для </a:t>
            </a:r>
            <a:r>
              <a:rPr lang="ru-RU" sz="1400" dirty="0" smtClean="0"/>
              <a:t>обучающихся с </a:t>
            </a:r>
            <a:r>
              <a:rPr lang="ru-RU" sz="1400" dirty="0"/>
              <a:t>тяжёлыми нарушениями </a:t>
            </a:r>
            <a:r>
              <a:rPr lang="ru-RU" sz="1400" dirty="0" smtClean="0"/>
              <a:t>речи, </a:t>
            </a:r>
            <a:r>
              <a:rPr lang="ru-RU" sz="1400" dirty="0"/>
              <a:t>для </a:t>
            </a:r>
            <a:r>
              <a:rPr lang="ru-RU" sz="1400" dirty="0" smtClean="0"/>
              <a:t>обучающихся </a:t>
            </a:r>
            <a:r>
              <a:rPr lang="ru-RU" sz="1400" dirty="0"/>
              <a:t>с </a:t>
            </a:r>
            <a:r>
              <a:rPr lang="ru-RU" sz="1400" dirty="0" smtClean="0"/>
              <a:t>НОДА, </a:t>
            </a:r>
            <a:r>
              <a:rPr lang="ru-RU" sz="1400" dirty="0"/>
              <a:t>а также для лиц с </a:t>
            </a:r>
            <a:r>
              <a:rPr lang="ru-RU" sz="1400" dirty="0" smtClean="0"/>
              <a:t>ЗПР.</a:t>
            </a:r>
          </a:p>
          <a:p>
            <a:pPr marL="0" indent="0">
              <a:buNone/>
            </a:pPr>
            <a:r>
              <a:rPr lang="ru-RU" sz="1400" b="1" dirty="0" smtClean="0"/>
              <a:t>600-е номера вариантов </a:t>
            </a:r>
            <a:r>
              <a:rPr lang="ru-RU" sz="1400" dirty="0" smtClean="0"/>
              <a:t>–</a:t>
            </a:r>
            <a:r>
              <a:rPr lang="ru-RU" sz="1400" u="sng" dirty="0" smtClean="0"/>
              <a:t>диктант</a:t>
            </a:r>
            <a:r>
              <a:rPr lang="ru-RU" sz="1400" dirty="0" smtClean="0"/>
              <a:t>: для обучающихся с </a:t>
            </a:r>
            <a:r>
              <a:rPr lang="ru-RU" sz="1400" dirty="0"/>
              <a:t>расстройствами аутистического </a:t>
            </a:r>
            <a:r>
              <a:rPr lang="ru-RU" sz="1400" dirty="0" smtClean="0"/>
              <a:t>спектра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3888432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язык. Письменная форма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13176"/>
            <a:ext cx="3888432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язык. Устная форма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445224"/>
            <a:ext cx="8712968" cy="116955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900-е </a:t>
            </a:r>
            <a:r>
              <a:rPr lang="ru-RU" sz="1400" b="1" dirty="0"/>
              <a:t>номера </a:t>
            </a:r>
            <a:r>
              <a:rPr lang="ru-RU" sz="1400" b="1" dirty="0" smtClean="0"/>
              <a:t>билетов.</a:t>
            </a:r>
          </a:p>
          <a:p>
            <a:pPr algn="just"/>
            <a:r>
              <a:rPr lang="ru-RU" sz="1400" b="1" dirty="0" smtClean="0"/>
              <a:t>Три задания: </a:t>
            </a:r>
            <a:r>
              <a:rPr lang="ru-RU" sz="1400" dirty="0" smtClean="0"/>
              <a:t>1) составление </a:t>
            </a:r>
            <a:r>
              <a:rPr lang="ru-RU" sz="1400" dirty="0"/>
              <a:t>небольшого устного </a:t>
            </a:r>
            <a:r>
              <a:rPr lang="ru-RU" sz="1400" dirty="0" smtClean="0"/>
              <a:t>связного высказывания. 2) рассмотреть </a:t>
            </a:r>
            <a:r>
              <a:rPr lang="ru-RU" sz="1400" dirty="0"/>
              <a:t>представленное в </a:t>
            </a:r>
            <a:r>
              <a:rPr lang="ru-RU" sz="1400" dirty="0" smtClean="0"/>
              <a:t>тексте языковое </a:t>
            </a:r>
            <a:r>
              <a:rPr lang="ru-RU" sz="1400" dirty="0"/>
              <a:t>явление и рассказать о нём в устном связном высказывании</a:t>
            </a:r>
            <a:r>
              <a:rPr lang="ru-RU" sz="1400" dirty="0" smtClean="0"/>
              <a:t>. 3) практические </a:t>
            </a:r>
            <a:r>
              <a:rPr lang="ru-RU" sz="1400" dirty="0"/>
              <a:t>задачи в области изученного в </a:t>
            </a:r>
            <a:r>
              <a:rPr lang="ru-RU" sz="1400" dirty="0" smtClean="0"/>
              <a:t>рамках школьного </a:t>
            </a:r>
            <a:r>
              <a:rPr lang="ru-RU" sz="1400" dirty="0"/>
              <a:t>курса материала. Задание нацеливает экзаменуемого на</a:t>
            </a:r>
          </a:p>
          <a:p>
            <a:pPr algn="just"/>
            <a:r>
              <a:rPr lang="ru-RU" sz="1400" dirty="0"/>
              <a:t>составление устного связного высказывания. </a:t>
            </a:r>
          </a:p>
        </p:txBody>
      </p:sp>
    </p:spTree>
    <p:extLst>
      <p:ext uri="{BB962C8B-B14F-4D97-AF65-F5344CB8AC3E}">
        <p14:creationId xmlns:p14="http://schemas.microsoft.com/office/powerpoint/2010/main" val="42599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60350"/>
            <a:ext cx="8466138" cy="8858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Расписание ГИА-9 в 2024 году</a:t>
            </a:r>
            <a:endParaRPr lang="ru-RU" dirty="0"/>
          </a:p>
        </p:txBody>
      </p:sp>
      <p:sp>
        <p:nvSpPr>
          <p:cNvPr id="12697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68482BE-F579-42AB-A2A7-5713F0A21696}" type="slidenum">
              <a:rPr lang="ru-RU" altLang="ru-RU" smtClean="0">
                <a:solidFill>
                  <a:srgbClr val="B5A788"/>
                </a:solidFill>
              </a:rPr>
              <a:pPr/>
              <a:t>35</a:t>
            </a:fld>
            <a:endParaRPr lang="ru-RU" altLang="ru-RU" smtClean="0">
              <a:solidFill>
                <a:srgbClr val="B5A78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37" y="1139691"/>
            <a:ext cx="8842375" cy="101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Досрочный</a:t>
            </a:r>
            <a:r>
              <a:rPr lang="ru-RU" sz="2000" dirty="0"/>
              <a:t> – с 23 апреля по 21 </a:t>
            </a:r>
            <a:r>
              <a:rPr lang="ru-RU" sz="2000" dirty="0" smtClean="0"/>
              <a:t>мая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Основной</a:t>
            </a:r>
            <a:r>
              <a:rPr lang="ru-RU" sz="2000" dirty="0"/>
              <a:t> – </a:t>
            </a:r>
            <a:r>
              <a:rPr lang="ru-RU" sz="2000" b="1" dirty="0">
                <a:solidFill>
                  <a:srgbClr val="FF0000"/>
                </a:solidFill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</a:rPr>
              <a:t>21 </a:t>
            </a:r>
            <a:r>
              <a:rPr lang="ru-RU" sz="2000" b="1" dirty="0">
                <a:solidFill>
                  <a:srgbClr val="FF0000"/>
                </a:solidFill>
              </a:rPr>
              <a:t>мая по 2 июля</a:t>
            </a:r>
          </a:p>
          <a:p>
            <a:pPr>
              <a:defRPr/>
            </a:pPr>
            <a:r>
              <a:rPr lang="ru-RU" sz="2000" b="1" dirty="0"/>
              <a:t>Дополнительный</a:t>
            </a:r>
            <a:r>
              <a:rPr lang="ru-RU" sz="2000" dirty="0"/>
              <a:t> – с 3 по 24 сентября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035" y="4464015"/>
            <a:ext cx="8842375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Резервные сроки основного этапа</a:t>
            </a:r>
          </a:p>
          <a:p>
            <a:r>
              <a:rPr lang="ru-RU" dirty="0" smtClean="0"/>
              <a:t>24 </a:t>
            </a:r>
            <a:r>
              <a:rPr lang="ru-RU" dirty="0"/>
              <a:t>июня (понедельник) — русский язык;</a:t>
            </a:r>
          </a:p>
          <a:p>
            <a:r>
              <a:rPr lang="ru-RU" dirty="0"/>
              <a:t>25 июня (вторник) — по всем </a:t>
            </a:r>
            <a:r>
              <a:rPr lang="ru-RU" dirty="0" smtClean="0"/>
              <a:t>предметам </a:t>
            </a:r>
            <a:r>
              <a:rPr lang="ru-RU" dirty="0"/>
              <a:t>(кроме русского языка и математики);</a:t>
            </a:r>
          </a:p>
          <a:p>
            <a:r>
              <a:rPr lang="ru-RU" dirty="0"/>
              <a:t>26 июня (среда) — по всем </a:t>
            </a:r>
            <a:r>
              <a:rPr lang="ru-RU" dirty="0" smtClean="0"/>
              <a:t> </a:t>
            </a:r>
            <a:r>
              <a:rPr lang="ru-RU" dirty="0"/>
              <a:t>предметам (кроме русского языка и математики);</a:t>
            </a:r>
          </a:p>
          <a:p>
            <a:r>
              <a:rPr lang="ru-RU" dirty="0"/>
              <a:t>27 июня (четверг) — математика;</a:t>
            </a:r>
          </a:p>
          <a:p>
            <a:r>
              <a:rPr lang="ru-RU" dirty="0"/>
              <a:t>1 июля (понедельник) — по всем учебным предметам;</a:t>
            </a:r>
          </a:p>
          <a:p>
            <a:r>
              <a:rPr lang="ru-RU" dirty="0"/>
              <a:t>2 июля (вторник) — по всем учебным </a:t>
            </a:r>
            <a:r>
              <a:rPr lang="ru-RU" dirty="0" smtClean="0"/>
              <a:t>предметам.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036" y="2155691"/>
            <a:ext cx="884237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Основные сроки основного этапа</a:t>
            </a:r>
          </a:p>
          <a:p>
            <a:r>
              <a:rPr lang="ru-RU" dirty="0" smtClean="0"/>
              <a:t>21 -22 </a:t>
            </a:r>
            <a:r>
              <a:rPr lang="ru-RU" dirty="0"/>
              <a:t>мая </a:t>
            </a:r>
            <a:r>
              <a:rPr lang="ru-RU" dirty="0" smtClean="0"/>
              <a:t>(вторник-среда) </a:t>
            </a:r>
            <a:r>
              <a:rPr lang="ru-RU" dirty="0"/>
              <a:t>— иностранные </a:t>
            </a:r>
            <a:r>
              <a:rPr lang="ru-RU" dirty="0" smtClean="0"/>
              <a:t>языки</a:t>
            </a:r>
            <a:endParaRPr lang="ru-RU" dirty="0"/>
          </a:p>
          <a:p>
            <a:r>
              <a:rPr lang="ru-RU" dirty="0" smtClean="0"/>
              <a:t>27 </a:t>
            </a:r>
            <a:r>
              <a:rPr lang="ru-RU" dirty="0"/>
              <a:t>мая (понедельник) — биология, </a:t>
            </a:r>
            <a:r>
              <a:rPr lang="ru-RU" dirty="0" smtClean="0"/>
              <a:t>информатика, обществознание</a:t>
            </a:r>
            <a:r>
              <a:rPr lang="ru-RU" dirty="0"/>
              <a:t>, химия;</a:t>
            </a:r>
          </a:p>
          <a:p>
            <a:r>
              <a:rPr lang="ru-RU" dirty="0"/>
              <a:t>30 мая (четверг) — география, история, физика, химия;</a:t>
            </a:r>
          </a:p>
          <a:p>
            <a:r>
              <a:rPr lang="ru-RU" dirty="0"/>
              <a:t>3 июня (понедельник) — русский язык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6 </a:t>
            </a:r>
            <a:r>
              <a:rPr lang="ru-RU" dirty="0"/>
              <a:t>июня (четверг) — математика;</a:t>
            </a:r>
          </a:p>
          <a:p>
            <a:r>
              <a:rPr lang="ru-RU" dirty="0"/>
              <a:t>11 июня (вторник) — география, информатика, обществознание;</a:t>
            </a:r>
          </a:p>
          <a:p>
            <a:r>
              <a:rPr lang="ru-RU" dirty="0"/>
              <a:t>14 июня (пятница) — биология, информатика, литература, физика.</a:t>
            </a:r>
          </a:p>
        </p:txBody>
      </p:sp>
    </p:spTree>
    <p:extLst>
      <p:ext uri="{BB962C8B-B14F-4D97-AF65-F5344CB8AC3E}">
        <p14:creationId xmlns:p14="http://schemas.microsoft.com/office/powerpoint/2010/main" val="5899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66946" y="3284986"/>
            <a:ext cx="6977463" cy="2699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ГИА-11, ВПР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РЦОИ </a:t>
            </a:r>
          </a:p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8(8442)606-607</a:t>
            </a:r>
          </a:p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8(8442)606-608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6" name="Picture 2" descr="http://profobraz.by/wp-content/uploads/2017/01/urov_obrazov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9" y="260648"/>
            <a:ext cx="3059856" cy="21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0162" y="2403738"/>
            <a:ext cx="7067550" cy="964704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4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Заголовок 4"/>
          <p:cNvSpPr>
            <a:spLocks noGrp="1"/>
          </p:cNvSpPr>
          <p:nvPr>
            <p:ph type="title"/>
          </p:nvPr>
        </p:nvSpPr>
        <p:spPr>
          <a:xfrm>
            <a:off x="539750" y="336550"/>
            <a:ext cx="8229600" cy="428625"/>
          </a:xfrm>
        </p:spPr>
        <p:txBody>
          <a:bodyPr>
            <a:normAutofit fontScale="90000"/>
          </a:bodyPr>
          <a:lstStyle/>
          <a:p>
            <a:r>
              <a:rPr lang="ru-RU" alt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Перспективы проведения ГИА-9 в 2024 году</a:t>
            </a:r>
          </a:p>
        </p:txBody>
      </p:sp>
      <p:sp>
        <p:nvSpPr>
          <p:cNvPr id="29702" name="Заголовок 4"/>
          <p:cNvSpPr txBox="1">
            <a:spLocks/>
          </p:cNvSpPr>
          <p:nvPr/>
        </p:nvSpPr>
        <p:spPr bwMode="auto">
          <a:xfrm>
            <a:off x="446088" y="2276475"/>
            <a:ext cx="8229600" cy="428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70C0"/>
                </a:solidFill>
                <a:latin typeface="+mj-lt"/>
                <a:ea typeface="+mj-ea"/>
              </a:rPr>
              <a:t>Ближайшие планы по подготовке к проведению ГИА-9 в </a:t>
            </a:r>
            <a:r>
              <a:rPr lang="ru-RU" altLang="ru-RU" sz="1600" b="1" dirty="0" smtClean="0">
                <a:solidFill>
                  <a:srgbClr val="0070C0"/>
                </a:solidFill>
                <a:latin typeface="+mj-lt"/>
                <a:ea typeface="+mj-ea"/>
              </a:rPr>
              <a:t>2024 </a:t>
            </a:r>
            <a:r>
              <a:rPr lang="ru-RU" altLang="ru-RU" sz="1600" b="1" dirty="0">
                <a:solidFill>
                  <a:srgbClr val="0070C0"/>
                </a:solidFill>
                <a:latin typeface="+mj-lt"/>
                <a:ea typeface="+mj-ea"/>
              </a:rPr>
              <a:t>году</a:t>
            </a:r>
          </a:p>
        </p:txBody>
      </p:sp>
      <p:sp>
        <p:nvSpPr>
          <p:cNvPr id="19" name="Содержимое 9"/>
          <p:cNvSpPr txBox="1">
            <a:spLocks/>
          </p:cNvSpPr>
          <p:nvPr/>
        </p:nvSpPr>
        <p:spPr bwMode="auto">
          <a:xfrm>
            <a:off x="323850" y="2636838"/>
            <a:ext cx="8445500" cy="396081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1350" dirty="0" smtClean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Проведены МО, РМО, школьные совещания по </a:t>
            </a:r>
            <a:r>
              <a:rPr lang="ru-RU" sz="1600" dirty="0">
                <a:latin typeface="+mn-lt"/>
                <a:cs typeface="+mn-cs"/>
              </a:rPr>
              <a:t>итогам ГИА-9 2023 года (статистико-аналитические отчеты по результатам ОГЭ - </a:t>
            </a:r>
            <a:r>
              <a:rPr lang="ru-RU" sz="1600" dirty="0">
                <a:latin typeface="+mn-lt"/>
                <a:cs typeface="+mn-cs"/>
                <a:hlinkClick r:id="rId3"/>
              </a:rPr>
              <a:t>http://vgapkro.ru/struktura-akademii/tsentry/rcoi/analit-materialy/</a:t>
            </a:r>
            <a:r>
              <a:rPr lang="ru-RU" sz="1600" dirty="0">
                <a:latin typeface="+mn-lt"/>
                <a:cs typeface="+mn-cs"/>
              </a:rPr>
              <a:t>).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Контроль организации информационно-разъяснительной работы со всеми участниками образовательного процесса: определить конкретные даты родительских собраний, их количество и тематику; актуализировать информацию на сайтах ОО (изменения КИМ ОГЭ; ИС-9 – сроки, подача заявлений, демоверсии ИС-9, </a:t>
            </a:r>
            <a:br>
              <a:rPr lang="ru-RU" sz="1600" dirty="0">
                <a:latin typeface="+mn-lt"/>
                <a:cs typeface="+mn-cs"/>
              </a:rPr>
            </a:br>
            <a:r>
              <a:rPr lang="ru-RU" sz="1600" dirty="0">
                <a:latin typeface="+mn-lt"/>
                <a:cs typeface="+mn-cs"/>
              </a:rPr>
              <a:t>КИМ ГИА-9).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Обеспечить проведение организационно-технической мероприятий для  внедрения </a:t>
            </a:r>
            <a:r>
              <a:rPr lang="ru-RU" sz="1600" dirty="0" smtClean="0">
                <a:latin typeface="+mn-lt"/>
                <a:cs typeface="+mn-cs"/>
              </a:rPr>
              <a:t>Технологии </a:t>
            </a:r>
            <a:r>
              <a:rPr lang="ru-RU" sz="1600" dirty="0">
                <a:latin typeface="+mn-lt"/>
                <a:cs typeface="+mn-cs"/>
              </a:rPr>
              <a:t>ОГЭ 2.1</a:t>
            </a:r>
            <a:r>
              <a:rPr lang="ru-RU" sz="1600" dirty="0" smtClean="0">
                <a:latin typeface="+mn-lt"/>
                <a:cs typeface="+mn-cs"/>
              </a:rPr>
              <a:t>.</a:t>
            </a:r>
            <a:endParaRPr lang="ru-RU" sz="1600" dirty="0">
              <a:latin typeface="+mn-lt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Контроль прохождения курсовой подготовки экспертов предметных комиссий (по графику ГАУ ДПО «ВГАПО</a:t>
            </a:r>
            <a:r>
              <a:rPr lang="ru-RU" sz="1600" dirty="0" smtClean="0">
                <a:latin typeface="+mn-lt"/>
                <a:cs typeface="+mn-cs"/>
              </a:rPr>
              <a:t>»).</a:t>
            </a:r>
            <a:endParaRPr lang="ru-RU" sz="1600" dirty="0">
              <a:latin typeface="+mn-lt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+mn-lt"/>
                <a:cs typeface="+mn-cs"/>
              </a:rPr>
              <a:t>Контроль подачи заявлений на ИС-9 (не позднее двух недель до даты проведения ИС-9).</a:t>
            </a:r>
          </a:p>
          <a:p>
            <a:pPr>
              <a:spcBef>
                <a:spcPct val="20000"/>
              </a:spcBef>
              <a:defRPr/>
            </a:pPr>
            <a:endParaRPr lang="ru-RU" sz="14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ru-RU" sz="1400" dirty="0">
                <a:latin typeface="+mn-lt"/>
                <a:cs typeface="+mn-cs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ru-RU" sz="14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323850" y="876300"/>
            <a:ext cx="8445500" cy="1400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altLang="ru-RU" sz="1700" b="1" dirty="0">
                <a:solidFill>
                  <a:srgbClr val="FF0000"/>
                </a:solidFill>
                <a:latin typeface="+mn-lt"/>
                <a:cs typeface="Arial" charset="0"/>
              </a:rPr>
              <a:t>Технология ОГЭ 2.1.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+mn-lt"/>
                <a:cs typeface="Arial" charset="0"/>
              </a:rPr>
              <a:t>Использование ПО для проведения устной части экзамена по иностранным языкам. 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+mn-lt"/>
                <a:cs typeface="Arial" charset="0"/>
              </a:rPr>
              <a:t>Технология проведения ОГЭ по информатике и ИКТ в компьютерной форме – КОГЭ.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+mn-lt"/>
                <a:cs typeface="Arial" charset="0"/>
              </a:rPr>
              <a:t>Технология удаленного сканирования экзаменационных материалов во всех ППЭ ГИА-9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40260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 txBox="1">
            <a:spLocks/>
          </p:cNvSpPr>
          <p:nvPr/>
        </p:nvSpPr>
        <p:spPr bwMode="auto">
          <a:xfrm>
            <a:off x="1414463" y="777875"/>
            <a:ext cx="62452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ctr" eaLnBrk="1" hangingPunct="1">
              <a:spcAft>
                <a:spcPts val="60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http://obrnadzor.gov.ru/navigator-gia/materialy-dlya-podgotovki-k-oge/materialy-dlya-podgotovki-k-itogovomu-sobesedovaniyu/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1300" y="2128838"/>
            <a:ext cx="58324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eaLnBrk="1" hangingPunct="1">
              <a:spcAft>
                <a:spcPts val="60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https://fipi.ru</a:t>
            </a:r>
          </a:p>
        </p:txBody>
      </p:sp>
      <p:pic>
        <p:nvPicPr>
          <p:cNvPr id="35846" name="Picture 2" descr="C:\Documents and Settings\user\Рабочий стол\ИТОГИ ГИА-2021_10.11.21\фипи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879600"/>
            <a:ext cx="8636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11" descr="рон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12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12" descr="РОН_мат ИС-9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777875"/>
            <a:ext cx="11922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Прямоугольник 10"/>
          <p:cNvSpPr>
            <a:spLocks noChangeArrowheads="1"/>
          </p:cNvSpPr>
          <p:nvPr/>
        </p:nvSpPr>
        <p:spPr bwMode="auto">
          <a:xfrm>
            <a:off x="2843213" y="4724400"/>
            <a:ext cx="384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http://vgapkro.ru/ekzamenylegko34/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5850" name="Рисунок 11" descr="вгапо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437063"/>
            <a:ext cx="866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" descr="C:\Users\Джек\Desktop\Coat_of_Arms_of_Volgograd_oblas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340100"/>
            <a:ext cx="863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Прямоугольник 13"/>
          <p:cNvSpPr>
            <a:spLocks noChangeArrowheads="1"/>
          </p:cNvSpPr>
          <p:nvPr/>
        </p:nvSpPr>
        <p:spPr bwMode="auto">
          <a:xfrm>
            <a:off x="2916238" y="3373438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http://obraz.volgograd.ru/gia/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523" y="44019"/>
            <a:ext cx="8229600" cy="49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 и инструктивные материалы по организации и проведению ИС-9 </a:t>
            </a:r>
            <a:b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sz="1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362" y="761203"/>
            <a:ext cx="8843798" cy="1196397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285750" indent="-285750" algn="just" latinLnBrk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и Федеральной службы по надзору в сфере образования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науки от 04.04.2023 № 232/551 "Об утверждении Порядка проведения государственной итоговой аттестации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основного общего образования" (раздел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285750" indent="-285750" algn="just" latinLnBrk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 Федеральной службы по надзору в сфере образования и науки от 20.10.2023 № </a:t>
            </a:r>
            <a:r>
              <a:rPr lang="ru-RU" sz="1400" cap="small" dirty="0">
                <a:solidFill>
                  <a:prstClr val="black"/>
                </a:solidFill>
                <a:latin typeface="Times New Roman"/>
                <a:ea typeface="Calibri"/>
              </a:rPr>
              <a:t>04-339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Рекомендации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организации и проведению итогового собеседования по русскому языку в 2024 году</a:t>
            </a:r>
          </a:p>
          <a:p>
            <a:pPr marL="0" indent="0" eaLnBrk="1" fontAlgn="auto" latin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548478"/>
            <a:ext cx="2447925" cy="20161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prstClr val="black"/>
                </a:solidFill>
              </a:rPr>
              <a:t>Федеральный уровень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1741700"/>
            <a:ext cx="2520950" cy="215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prstClr val="black"/>
                </a:solidFill>
              </a:rPr>
              <a:t>Региональный уровень</a:t>
            </a: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72636" y="1957600"/>
            <a:ext cx="9037637" cy="3703647"/>
          </a:xfrm>
          <a:prstGeom prst="roundRect">
            <a:avLst/>
          </a:prstGeom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latinLnBrk="1">
              <a:buNone/>
              <a:defRPr/>
            </a:pPr>
            <a:r>
              <a:rPr lang="ru-RU" altLang="ko-KR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комитета образования, науки и молодежной политики Волгоградской области:</a:t>
            </a:r>
          </a:p>
          <a:p>
            <a:pPr algn="just" latinLnBrk="1">
              <a:buFont typeface="Wingdings" panose="05000000000000000000" pitchFamily="2" charset="2"/>
              <a:buChar char="ü"/>
              <a:defRPr/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01.08.2023 № 688 "</a:t>
            </a:r>
            <a:r>
              <a:rPr lang="ru-RU" altLang="ru-RU" sz="1500" dirty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Об утверждении Дорожной карты подготовки к проведению государственной итоговой </a:t>
            </a:r>
            <a:br>
              <a:rPr lang="ru-RU" altLang="ru-RU" sz="1500" dirty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</a:br>
            <a:r>
              <a:rPr lang="ru-RU" altLang="ru-RU" sz="1500" dirty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аттестации по образовательным программам основного общего и среднего общего образования в Волгоградской </a:t>
            </a:r>
            <a:br>
              <a:rPr lang="ru-RU" altLang="ru-RU" sz="1500" dirty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</a:br>
            <a:r>
              <a:rPr lang="ru-RU" altLang="ru-RU" sz="1500" dirty="0"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области в 2024 году</a:t>
            </a: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algn="just" latinLnBrk="1">
              <a:buFont typeface="Wingdings" panose="05000000000000000000" pitchFamily="2" charset="2"/>
              <a:buChar char="ü"/>
              <a:defRPr/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12.12.2023 №122 "Об утверждении Перечня мест подачи заявлений для участия в итоговом собеседовании </a:t>
            </a:r>
            <a:b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в государственной итоговой аттестации по образовательным программам основного общего образования в форме основного государственного экзамена и государственного выпускного экзамена в 2024 году </a:t>
            </a:r>
            <a:b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Волгоградской области";</a:t>
            </a:r>
          </a:p>
          <a:p>
            <a:pPr algn="just" latinLnBrk="1">
              <a:buFont typeface="Wingdings" panose="05000000000000000000" pitchFamily="2" charset="2"/>
              <a:buChar char="ü"/>
              <a:defRPr/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11.12.2023 № 1114 "О проведении итогового собеседования по русскому языку в Волгоградской области </a:t>
            </a:r>
            <a:b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2023/2024 учебном году;</a:t>
            </a:r>
          </a:p>
          <a:p>
            <a:pPr algn="just" latinLnBrk="1">
              <a:buFont typeface="Wingdings" panose="05000000000000000000" pitchFamily="2" charset="2"/>
              <a:buChar char="ü"/>
              <a:defRPr/>
            </a:pP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22.01.2024 № 3 "О внесении изменений в приказ комитета образования, науки и молодежной политики Волгоградской области от 28 октября 2019 г. № 138 "Об утверждении порядка проведения итогового собеседования </a:t>
            </a:r>
            <a:b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ko-K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в Волгоградской </a:t>
            </a:r>
            <a:r>
              <a:rPr lang="ru-RU" altLang="ko-KR" sz="1500" dirty="0">
                <a:latin typeface="Times New Roman" panose="02020603050405020304" pitchFamily="18" charset="0"/>
              </a:rPr>
              <a:t>области";</a:t>
            </a:r>
          </a:p>
          <a:p>
            <a:pPr algn="just" latinLnBrk="1">
              <a:buFont typeface="Wingdings" panose="05000000000000000000" pitchFamily="2" charset="2"/>
              <a:buChar char="ü"/>
              <a:defRPr/>
            </a:pPr>
            <a:r>
              <a:rPr lang="ru-RU" altLang="ko-KR" sz="1500" dirty="0">
                <a:latin typeface="Times New Roman" panose="02020603050405020304" pitchFamily="18" charset="0"/>
              </a:rPr>
              <a:t>от 22.01.2024 № 4 "О внесении изменений в приказ комитета образования, науки и молодежной политики Волгоградской области от 16 января 2023 г. № 6 "Об утверждении инструкции по организации и проведению итогового собеседования по русскому языку в Волгоградской области";</a:t>
            </a:r>
          </a:p>
          <a:p>
            <a:pPr algn="just" latinLnBrk="1">
              <a:buFont typeface="Wingdings" panose="05000000000000000000" pitchFamily="2" charset="2"/>
              <a:buChar char="ü"/>
              <a:defRPr/>
            </a:pPr>
            <a:r>
              <a:rPr lang="ru-RU" altLang="ko-KR" sz="1500" dirty="0">
                <a:latin typeface="Times New Roman" panose="02020603050405020304" pitchFamily="18" charset="0"/>
              </a:rPr>
              <a:t>от 21.12.2022 №107 "Об утверждении Положения об организации приема, передачи, учета, хранения и уничтожения экзаменационных материалов и отчетных документов при проведении итогового собеседования по русскому языку и государственной итоговой аттестации по образовательным программам основного общего образования в Волгоградской области и Положения об организации приема, передачи, учета, хранения и уничтожения экзаменационных материалов и отчетных документов при проведении итогового сочинения (изложения) и государственной итоговой аттестации по образовательным программам среднего общего образования в Волгоградской области"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5229325"/>
            <a:ext cx="2520950" cy="2159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Муниципальный  </a:t>
            </a:r>
            <a:r>
              <a:rPr lang="ru-RU" sz="1400" i="1" dirty="0">
                <a:solidFill>
                  <a:prstClr val="black"/>
                </a:solidFill>
              </a:rPr>
              <a:t>уровень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72636" y="5445225"/>
            <a:ext cx="9071363" cy="1329258"/>
          </a:xfrm>
          <a:prstGeom prst="roundRect">
            <a:avLst/>
          </a:prstGeom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latinLnBrk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Приказ Отдела по образованию администрации Николаевского муниципального района от 31.08.2023 г. № 275  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Дорожной карты подготовки к проведению государственной итоговой аттестации по образовательным программам основного общего и среднего общего образования в общеобразовательных организациях Николаевского муниципального района Волгоградской области в 2024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году».</a:t>
            </a:r>
          </a:p>
          <a:p>
            <a:pPr marL="285750" indent="-285750" algn="just" latinLnBrk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Приказ Отдела по образованию администрации Николаевского муниципального района от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19.12.2023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г. №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473 «О проведении итогового собеседования по русскому языку в общеобразовательных организациях Николаевского муниципального района Волгоградской области в 2023/2024 учебном году»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latinLnBrk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1267711"/>
              </p:ext>
            </p:extLst>
          </p:nvPr>
        </p:nvGraphicFramePr>
        <p:xfrm>
          <a:off x="96280" y="2276872"/>
          <a:ext cx="9012224" cy="44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2049" y="836712"/>
            <a:ext cx="846364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Основной срок:</a:t>
            </a:r>
            <a:r>
              <a:rPr lang="ru-RU" dirty="0"/>
              <a:t> 14 февраля 2024 г. (регистрация </a:t>
            </a:r>
            <a:r>
              <a:rPr lang="ru-RU" dirty="0" smtClean="0"/>
              <a:t>до </a:t>
            </a:r>
            <a:r>
              <a:rPr lang="ru-RU" dirty="0"/>
              <a:t>01 февраля 2024 г.) </a:t>
            </a:r>
            <a:endParaRPr lang="ru-RU" dirty="0" smtClean="0"/>
          </a:p>
          <a:p>
            <a:r>
              <a:rPr lang="ru-RU" b="1" dirty="0" smtClean="0"/>
              <a:t>Дополнительные </a:t>
            </a:r>
            <a:r>
              <a:rPr lang="ru-RU" b="1" dirty="0"/>
              <a:t>сроки:</a:t>
            </a:r>
            <a:r>
              <a:rPr lang="ru-RU" dirty="0"/>
              <a:t> 13 марта 2024 г. (регистрация </a:t>
            </a:r>
            <a:r>
              <a:rPr lang="ru-RU" dirty="0" smtClean="0"/>
              <a:t>до </a:t>
            </a:r>
            <a:r>
              <a:rPr lang="ru-RU" dirty="0"/>
              <a:t>29 февраля 2024 г.)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апреля 2024 г. (регистрация </a:t>
            </a:r>
            <a:r>
              <a:rPr lang="ru-RU" dirty="0" smtClean="0"/>
              <a:t>до </a:t>
            </a:r>
            <a:r>
              <a:rPr lang="ru-RU" dirty="0"/>
              <a:t>02 апреля 2024 г. 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049" y="188640"/>
            <a:ext cx="5312079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Проведение ИС-9 в 2024 году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280" y="18118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Информация об организации </a:t>
            </a:r>
            <a:r>
              <a:rPr lang="ru-RU" b="1" dirty="0" smtClean="0"/>
              <a:t>ИС-9: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://vgapkro.ru/struktura-akademii/tsentry/rcoi/gia-9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188640"/>
            <a:ext cx="3079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Код предмета ИС-9 - 20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362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76" y="2492896"/>
            <a:ext cx="8745582" cy="4176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b="1" u="sng" dirty="0" smtClean="0">
                <a:solidFill>
                  <a:srgbClr val="FF0000"/>
                </a:solidFill>
              </a:rPr>
              <a:t>Изменения в Рекомендациях  ИС-9 в 2024 г. В сравнении с Рекомендациями 2023г.</a:t>
            </a:r>
            <a:br>
              <a:rPr lang="ru-RU" sz="1800" b="1" u="sng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1) п.5.2. В месте проведения могут находиться ассистенты, должностные лица Рособрнадзора и/или ОИВ (</a:t>
            </a:r>
            <a:r>
              <a:rPr lang="ru-RU" sz="1800" i="1" dirty="0" smtClean="0"/>
              <a:t>убрали представителей СМИ</a:t>
            </a:r>
            <a:r>
              <a:rPr lang="ru-RU" sz="1800" dirty="0" smtClean="0"/>
              <a:t>).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ru-RU" sz="1800" dirty="0" smtClean="0"/>
              <a:t>) п.5.9. Прописан порядок удаления участника ИС-9.</a:t>
            </a:r>
            <a:br>
              <a:rPr lang="ru-RU" sz="1800" dirty="0" smtClean="0"/>
            </a:br>
            <a:r>
              <a:rPr lang="ru-RU" sz="1800" dirty="0" smtClean="0"/>
              <a:t>3) </a:t>
            </a:r>
            <a:r>
              <a:rPr lang="ru-RU" sz="1800" b="1" dirty="0">
                <a:solidFill>
                  <a:srgbClr val="C00000"/>
                </a:solidFill>
              </a:rPr>
              <a:t>В </a:t>
            </a:r>
            <a:r>
              <a:rPr lang="ru-RU" sz="1800" b="1" dirty="0" smtClean="0">
                <a:solidFill>
                  <a:srgbClr val="C00000"/>
                </a:solidFill>
              </a:rPr>
              <a:t>«Инструкции для собеседника» (Приложение 3) </a:t>
            </a:r>
            <a:r>
              <a:rPr lang="ru-RU" sz="1800" b="1" dirty="0">
                <a:solidFill>
                  <a:srgbClr val="C00000"/>
                </a:solidFill>
              </a:rPr>
              <a:t>есть  </a:t>
            </a:r>
            <a:r>
              <a:rPr lang="ru-RU" sz="1800" b="1" dirty="0" smtClean="0">
                <a:solidFill>
                  <a:srgbClr val="C00000"/>
                </a:solidFill>
              </a:rPr>
              <a:t>дополнение: </a:t>
            </a:r>
            <a:r>
              <a:rPr lang="ru-RU" sz="1800" b="1" dirty="0">
                <a:solidFill>
                  <a:schemeClr val="tx1"/>
                </a:solidFill>
              </a:rPr>
              <a:t>при выполнении зад. № 2 (пересказ) может пользоваться «Полем для заметок», при выполнении других заданий делать письменные  заметки нельзя, </a:t>
            </a:r>
            <a:r>
              <a:rPr lang="ru-RU" sz="1800" b="1" i="1" dirty="0">
                <a:solidFill>
                  <a:schemeClr val="tx1"/>
                </a:solidFill>
              </a:rPr>
              <a:t>но может делать подчёркивание и разметку в тексте КИМ.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dirty="0"/>
              <a:t>4</a:t>
            </a:r>
            <a:r>
              <a:rPr lang="ru-RU" sz="1800" dirty="0" smtClean="0"/>
              <a:t>) Изменены формы ИС-02 (внесена графа об удалении)</a:t>
            </a:r>
            <a:br>
              <a:rPr lang="ru-RU" sz="1800" dirty="0" smtClean="0"/>
            </a:br>
            <a:r>
              <a:rPr lang="ru-RU" sz="1800" b="1" u="sng" dirty="0" smtClean="0">
                <a:solidFill>
                  <a:srgbClr val="C00000"/>
                </a:solidFill>
              </a:rPr>
              <a:t>5) Новые критерии </a:t>
            </a:r>
            <a:r>
              <a:rPr lang="ru-RU" sz="1800" b="1" u="sng" dirty="0">
                <a:solidFill>
                  <a:srgbClr val="C00000"/>
                </a:solidFill>
              </a:rPr>
              <a:t>оценивания </a:t>
            </a:r>
            <a:r>
              <a:rPr lang="ru-RU" sz="1800" b="1" u="sng" dirty="0" smtClean="0">
                <a:solidFill>
                  <a:srgbClr val="C00000"/>
                </a:solidFill>
              </a:rPr>
              <a:t>ИС-9. Приложение 6 Рекомендаций.</a:t>
            </a:r>
            <a:br>
              <a:rPr lang="ru-RU" sz="1800" b="1" u="sng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6) Изменена форма ИС-03 и форма Специализированной формы - </a:t>
            </a:r>
            <a:r>
              <a:rPr lang="ru-RU" sz="1800" i="1" u="sng" dirty="0" smtClean="0"/>
              <a:t>НОВЫЙ</a:t>
            </a:r>
            <a:r>
              <a:rPr lang="ru-RU" sz="1800" i="1" dirty="0" smtClean="0"/>
              <a:t> </a:t>
            </a:r>
            <a:r>
              <a:rPr lang="ru-RU" sz="1800" dirty="0" smtClean="0"/>
              <a:t>протокола эксперта.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7)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По отдельным категориям участников с ОВЗ </a:t>
            </a:r>
            <a:r>
              <a:rPr lang="ru-RU" sz="1800" b="1" dirty="0">
                <a:solidFill>
                  <a:srgbClr val="C00000"/>
                </a:solidFill>
              </a:rPr>
              <a:t>изменились </a:t>
            </a:r>
            <a:r>
              <a:rPr lang="ru-RU" sz="1800" b="1" u="sng" dirty="0">
                <a:solidFill>
                  <a:srgbClr val="C00000"/>
                </a:solidFill>
              </a:rPr>
              <a:t>пороговые </a:t>
            </a:r>
            <a:r>
              <a:rPr lang="ru-RU" sz="1800" b="1" u="sng" dirty="0" smtClean="0">
                <a:solidFill>
                  <a:srgbClr val="C00000"/>
                </a:solidFill>
              </a:rPr>
              <a:t>значения </a:t>
            </a:r>
            <a:r>
              <a:rPr lang="ru-RU" sz="1800" dirty="0" smtClean="0">
                <a:solidFill>
                  <a:schemeClr val="tx1"/>
                </a:solidFill>
              </a:rPr>
              <a:t>(глухие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позднооглохшие, слабослышащие, слепые, поздноослепшие) </a:t>
            </a:r>
            <a:r>
              <a:rPr lang="ru-RU" sz="1800" u="sng" dirty="0" smtClean="0">
                <a:solidFill>
                  <a:schemeClr val="tx1"/>
                </a:solidFill>
              </a:rPr>
              <a:t>!Приложение 12.</a:t>
            </a:r>
            <a:endParaRPr lang="ru-RU" sz="1800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59" y="1268759"/>
            <a:ext cx="8557475" cy="720080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b="1" dirty="0" smtClean="0"/>
              <a:t>Рекомендации по организации и проведению ИС-9 в 2024г.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rustest.ru/documents/display/bdf027af-eacf-4c53-aec3-30474f0f7278/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06256"/>
            <a:ext cx="6336704" cy="10625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Организационные вопросы проведения ИС-9 в 2024 году </a:t>
            </a:r>
            <a:endParaRPr lang="ru-RU" sz="2800" b="1" dirty="0"/>
          </a:p>
        </p:txBody>
      </p:sp>
      <p:pic>
        <p:nvPicPr>
          <p:cNvPr id="8" name="Picture 2" descr="sochineni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6257"/>
            <a:ext cx="1872209" cy="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1" y="1966764"/>
            <a:ext cx="8703717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используется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небланковая технология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706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0"/>
            <a:ext cx="8172450" cy="620713"/>
          </a:xfrm>
          <a:solidFill>
            <a:srgbClr val="CCFF3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ИС-9 для участников с ОВЗ, детей-инвалидов,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 в 2024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85739"/>
              </p:ext>
            </p:extLst>
          </p:nvPr>
        </p:nvGraphicFramePr>
        <p:xfrm>
          <a:off x="79375" y="692150"/>
          <a:ext cx="8985249" cy="375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5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Категория участников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8" marB="457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Кол-во</a:t>
                      </a:r>
                    </a:p>
                    <a:p>
                      <a:pPr algn="ctr"/>
                      <a:r>
                        <a:rPr lang="ru-RU" sz="1600" i="1" dirty="0" smtClean="0"/>
                        <a:t> критериев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8" marB="457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Макс. балл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8" marB="457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Порог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Глухие, позднооглохшие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9</a:t>
                      </a: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82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Слабослышащие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51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Слепые,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поздноослепшие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владеющие ш.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Брайля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не владеющие ш. Брайля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3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Слабовидящие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82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Участники с тяжелыми нарушениями речи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82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 нарушением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нет сопут. заболевания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есть сопут.заболевания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 заболев.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 заболеван.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 заболеван.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2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 расстройством аутистического спектра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82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Участники с </a:t>
                      </a:r>
                      <a:r>
                        <a:rPr lang="ru-RU" sz="1600" b="1" dirty="0" smtClean="0">
                          <a:effectLst/>
                        </a:rPr>
                        <a:t>ЗПР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164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Иные </a:t>
                      </a:r>
                      <a:r>
                        <a:rPr lang="ru-RU" sz="1600" b="1" dirty="0" smtClean="0">
                          <a:effectLst/>
                        </a:rPr>
                        <a:t>категории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которым </a:t>
                      </a:r>
                      <a:r>
                        <a:rPr lang="ru-RU" sz="1600" dirty="0" smtClean="0">
                          <a:effectLst/>
                        </a:rPr>
                        <a:t>требуется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создание  </a:t>
                      </a:r>
                      <a:r>
                        <a:rPr lang="ru-RU" sz="1600" dirty="0" err="1" smtClean="0">
                          <a:effectLst/>
                        </a:rPr>
                        <a:t>спец.условий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410" name="Прямоугольник 7"/>
          <p:cNvSpPr>
            <a:spLocks noChangeArrowheads="1"/>
          </p:cNvSpPr>
          <p:nvPr/>
        </p:nvSpPr>
        <p:spPr bwMode="auto">
          <a:xfrm>
            <a:off x="33338" y="4549775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Продолжительность увеличивается на 30 мин (т.е. общая продолжительность - 45 мин).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Участники самостоятельно распределяют время, отведенное на ИС-9: могут использовать время как на подготовку, так и на ответы.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день проведения могут присутствовать ассистенты (помогают занять рабочее место, передвигаться, прочитать задание).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Организация питания и перерывов для проведения необходимых лечебных и профилактических мероприятий.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Использование необходимых для выполнения заданий технических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001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4180</Words>
  <Application>Microsoft Office PowerPoint</Application>
  <PresentationFormat>Экран (4:3)</PresentationFormat>
  <Paragraphs>368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맑은 고딕</vt:lpstr>
      <vt:lpstr>Arial</vt:lpstr>
      <vt:lpstr>Calibri</vt:lpstr>
      <vt:lpstr>Times New Roman</vt:lpstr>
      <vt:lpstr>Wingdings</vt:lpstr>
      <vt:lpstr>Тема Office</vt:lpstr>
      <vt:lpstr>Организационные вопросы подготовки и проведения ИС-9 в общеобразовательных школах Николаевского муниципального района Волгоградской области  в 2024 году</vt:lpstr>
      <vt:lpstr>Презентация PowerPoint</vt:lpstr>
      <vt:lpstr>ГИА-9 в 2024 году: новый Порядок проведения ГИА</vt:lpstr>
      <vt:lpstr> Перспективы проведения ГИА-9 в 2024 году</vt:lpstr>
      <vt:lpstr>Презентация PowerPoint</vt:lpstr>
      <vt:lpstr>Нормативные правовые акты и инструктивные материалы по организации и проведению ИС-9  в 2024 году</vt:lpstr>
      <vt:lpstr>Презентация PowerPoint</vt:lpstr>
      <vt:lpstr>Изменения в Рекомендациях  ИС-9 в 2024 г. В сравнении с Рекомендациями 2023г. 1) п.5.2. В месте проведения могут находиться ассистенты, должностные лица Рособрнадзора и/или ОИВ (убрали представителей СМИ). 2) п.5.9. Прописан порядок удаления участника ИС-9. 3) В «Инструкции для собеседника» (Приложение 3) есть  дополнение: при выполнении зад. № 2 (пересказ) может пользоваться «Полем для заметок», при выполнении других заданий делать письменные  заметки нельзя, но может делать подчёркивание и разметку в тексте КИМ. 4) Изменены формы ИС-02 (внесена графа об удалении) 5) Новые критерии оценивания ИС-9. Приложение 6 Рекомендаций. 6) Изменена форма ИС-03 и форма Специализированной формы - НОВЫЙ протокола эксперта. 7) По отдельным категориям участников с ОВЗ изменились пороговые значения (глухие, позднооглохшие, слабослышащие, слепые, поздноослепшие) !Приложение 12.</vt:lpstr>
      <vt:lpstr>Организация ИС-9 для участников с ОВЗ, детей-инвалидов,  инвалидов в 2024 году</vt:lpstr>
      <vt:lpstr>Демоверсии, спецификации, кодификаторы ИС-9 https://fipi.ru/oge/demoversii-specifikacii-kodifikatory</vt:lpstr>
      <vt:lpstr>Изменение критериев оценивания ИС-9</vt:lpstr>
      <vt:lpstr>Организационные моменты ИС-9 в 2024 году</vt:lpstr>
      <vt:lpstr>Выгрузка форм из Планирования ГИА-9 2024</vt:lpstr>
      <vt:lpstr>Форма ИС-01 Списки участников ИС-9</vt:lpstr>
      <vt:lpstr>Форма ИС-02 Форма ведомости учета ИС-9 в аудитории</vt:lpstr>
      <vt:lpstr>Форма ИС-03. Протокол эксперта для оценивания ответов участников ИС-9</vt:lpstr>
      <vt:lpstr>Форма ИС-04.  Черновик для внесения первичной информации по оцениванию ответов участников итогового собеседования экспертами</vt:lpstr>
      <vt:lpstr>Форма ИС-08. Акт о досрочном завершении итогового собеседования по русскому языку по уважительным причинам</vt:lpstr>
      <vt:lpstr>Форма ИС-09. Акт об удалении участника итогового собеседования</vt:lpstr>
      <vt:lpstr>Презентация PowerPoint</vt:lpstr>
      <vt:lpstr>Функционал ответственного организатора</vt:lpstr>
      <vt:lpstr>Дополнительный функционал ОО  и ответственного организатора при проведении ИС-9  в дистанционной форме (ИС-9 ДФ)</vt:lpstr>
      <vt:lpstr>Функционал  экзаменатора-собеседника</vt:lpstr>
      <vt:lpstr>Дополнительный функционал  экзаменатора-собеседника при проведении ИС-9 ДФ</vt:lpstr>
      <vt:lpstr>Если произошел технический сбой оборудования  при ИС-9 ДФ</vt:lpstr>
      <vt:lpstr>Функционал эксперта </vt:lpstr>
      <vt:lpstr>Дополнительный функционал  эксперта при проведении ИС-9 ДФ</vt:lpstr>
      <vt:lpstr>Региональный научно-методический вебинар «Особенности оценивания ответов участников итогового собеседования при проведении итогового собеседования по русскому языку в общеобразовательных организациях Волгоградской области в 2023/2024 учебном году»</vt:lpstr>
      <vt:lpstr>Функционал технического специалиста</vt:lpstr>
      <vt:lpstr>Презентация PowerPoint</vt:lpstr>
      <vt:lpstr>Дополнительный функционал  технического специалиста при проведении ИС-9 ДФ</vt:lpstr>
      <vt:lpstr>Алгоритм работы с ПО «Результаты ИС-9»</vt:lpstr>
      <vt:lpstr>Специализированная форма для внесения результатов ИС-9   ПО «Результаты ИС-9»</vt:lpstr>
      <vt:lpstr>Изменения в спецификации ГВЭ-9</vt:lpstr>
      <vt:lpstr>Расписание ГИА-9 в 2024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в системе АИС  "Планирование ГИА-9" в 2022 г</dc:title>
  <dc:creator>Марина М.А. Десятериченко</dc:creator>
  <cp:lastModifiedBy>Марина Иванчук</cp:lastModifiedBy>
  <cp:revision>157</cp:revision>
  <cp:lastPrinted>2024-02-08T11:26:04Z</cp:lastPrinted>
  <dcterms:created xsi:type="dcterms:W3CDTF">2022-03-15T06:27:00Z</dcterms:created>
  <dcterms:modified xsi:type="dcterms:W3CDTF">2024-02-08T11:43:02Z</dcterms:modified>
</cp:coreProperties>
</file>