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5" r:id="rId4"/>
    <p:sldId id="257" r:id="rId5"/>
    <p:sldId id="266" r:id="rId6"/>
    <p:sldId id="267" r:id="rId7"/>
    <p:sldId id="272" r:id="rId8"/>
    <p:sldId id="271" r:id="rId9"/>
    <p:sldId id="308" r:id="rId10"/>
    <p:sldId id="274" r:id="rId11"/>
    <p:sldId id="269" r:id="rId12"/>
    <p:sldId id="268" r:id="rId13"/>
    <p:sldId id="279" r:id="rId14"/>
    <p:sldId id="278" r:id="rId15"/>
    <p:sldId id="277" r:id="rId16"/>
    <p:sldId id="282" r:id="rId17"/>
    <p:sldId id="283" r:id="rId18"/>
    <p:sldId id="275" r:id="rId19"/>
    <p:sldId id="281" r:id="rId20"/>
    <p:sldId id="289" r:id="rId21"/>
    <p:sldId id="280" r:id="rId22"/>
    <p:sldId id="288" r:id="rId23"/>
    <p:sldId id="287" r:id="rId24"/>
    <p:sldId id="286" r:id="rId25"/>
    <p:sldId id="290" r:id="rId26"/>
    <p:sldId id="285" r:id="rId27"/>
    <p:sldId id="291" r:id="rId28"/>
    <p:sldId id="284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303" r:id="rId37"/>
    <p:sldId id="302" r:id="rId38"/>
    <p:sldId id="301" r:id="rId39"/>
    <p:sldId id="300" r:id="rId40"/>
    <p:sldId id="304" r:id="rId41"/>
    <p:sldId id="299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3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bf2/00024259-7c6047b2/2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316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t.gde-fon.com/wallpapers_original/155683_pole_romashka_zelen_leto_1920x1200_www.Gde-Fon.com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89"/>
          <a:stretch/>
        </p:blipFill>
        <p:spPr bwMode="auto">
          <a:xfrm>
            <a:off x="900545" y="260648"/>
            <a:ext cx="8050458" cy="64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900545" y="260647"/>
            <a:ext cx="8050457" cy="6410293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1102681"/>
                <a:gd name="adj2" fmla="val 50885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Урок Доброты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2739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illustrators.ru/uploads/illustration/image/16293/main_16293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287" y="476672"/>
            <a:ext cx="8784976" cy="617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Лента лицом вверх 3"/>
          <p:cNvSpPr/>
          <p:nvPr/>
        </p:nvSpPr>
        <p:spPr>
          <a:xfrm>
            <a:off x="0" y="43422"/>
            <a:ext cx="9144000" cy="612648"/>
          </a:xfrm>
          <a:prstGeom prst="ribbon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 Культуры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23728" y="980728"/>
            <a:ext cx="1459054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23728" y="980728"/>
            <a:ext cx="1459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Вежливости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987824" y="2996952"/>
            <a:ext cx="1728192" cy="7200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Культуры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59894" y="5168877"/>
            <a:ext cx="174395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СКАЗОК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572775" y="5049835"/>
            <a:ext cx="2087457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Мультяшек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092281" y="4135435"/>
            <a:ext cx="1872982" cy="914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Народная Мудрость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940152" y="1916832"/>
            <a:ext cx="1488620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Героев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://renatamuha.com/Poetry/Korablik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0793"/>
            <a:ext cx="864096" cy="90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7248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85185E-6 L 0.32292 0.08217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46" y="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332656"/>
            <a:ext cx="67687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Ситуация 1. 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Девочка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возмущенно жаловалась маме: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дворе есть такой плохой мальчик - все время зовет меня Валькой".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ты как его зовешь?" - спросила мама.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его вообще никак не зову.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ему просто кричу: "Эй, ты!"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Права ли была девочка?</a:t>
            </a:r>
            <a:endParaRPr lang="ru-RU" sz="2400" b="1" dirty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www.school68.com.ua/images/%D0%BA%D0%B0%D1%80%D1%82%D0%B8%D0%BD%D0%BA%D0%B8/858814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1556792"/>
            <a:ext cx="5654402" cy="565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prikolnye-kartinki.ru/img/picture/Aug/20/54e0399a32d90da33e10f049959e3331/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724128" y="332656"/>
            <a:ext cx="4941168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8952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260648"/>
            <a:ext cx="6840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Ситуация 2.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школьном коридоре разговаривают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учителя. Среди них Катя увидела свою учительницу и вежливо поздоровалась только с ней: "Здравствуйте, Ольга Ивановна!"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Правильно ли поступила девочка?</a:t>
            </a:r>
            <a:endParaRPr lang="ru-RU" sz="2400" b="1" dirty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 descr="https://png.pngtree.com/element_origin_min_pic/16/08/11/1157abf2f8933e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67" b="99167" l="0" r="972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51834" y="2568972"/>
            <a:ext cx="1238848" cy="402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img1.liveinternet.ru/images/attach/c/11/115/600/115600673_14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6764" y="2492896"/>
            <a:ext cx="1594070" cy="41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://img-fotki.yandex.ru/get/6508/47407354.718/0_eb249_6d23cce_ori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93096"/>
            <a:ext cx="902091" cy="230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ьная выноска 3"/>
          <p:cNvSpPr/>
          <p:nvPr/>
        </p:nvSpPr>
        <p:spPr>
          <a:xfrm>
            <a:off x="5690114" y="3284984"/>
            <a:ext cx="3058349" cy="1193013"/>
          </a:xfrm>
          <a:prstGeom prst="wedgeEllipseCallout">
            <a:avLst>
              <a:gd name="adj1" fmla="val -62510"/>
              <a:gd name="adj2" fmla="val 7140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Здравствуйте, Ольга Ивановна!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405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2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illustrators.ru/uploads/illustration/image/16293/main_16293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287" y="476672"/>
            <a:ext cx="8784976" cy="617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Лента лицом вверх 3"/>
          <p:cNvSpPr/>
          <p:nvPr/>
        </p:nvSpPr>
        <p:spPr>
          <a:xfrm>
            <a:off x="0" y="43422"/>
            <a:ext cx="9144000" cy="612648"/>
          </a:xfrm>
          <a:prstGeom prst="ribbon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 Сказок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23728" y="980728"/>
            <a:ext cx="1459054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23728" y="980728"/>
            <a:ext cx="1459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Вежливости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987824" y="2996952"/>
            <a:ext cx="1728192" cy="7200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Культуры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59894" y="5168877"/>
            <a:ext cx="174395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СКАЗОК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572775" y="5049835"/>
            <a:ext cx="2087457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Мультяшек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092281" y="4135435"/>
            <a:ext cx="1872982" cy="914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Народная Мудрость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940152" y="1916832"/>
            <a:ext cx="1488620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Героев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://www.playcast.ru/uploads/2018/05/05/2517707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351806">
            <a:off x="1620051" y="3405571"/>
            <a:ext cx="1832959" cy="62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6163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33 0.0625 L 0.03559 -0.01042 L 0.13976 -0.01042 L 0.21267 0.0625 L 0.21267 0.16643 L 0.13976 0.23958 L 0.03559 0.23958 L -0.03733 0.16643 L -0.03733 0.0625 Z " pathEditMode="relative" rAng="0" ptsTypes="FFFFFFFFF">
                                      <p:cBhvr>
                                        <p:cTn id="6" dur="325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5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3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http://parnasse.ru/images/users/photos/medium/7f22b1f9dc45e83ab8b065b861b0b77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://parnasse.ru/images/users/photos/medium/7f22b1f9dc45e83ab8b065b861b0b77c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://parnasse.ru/images/users/photos/medium/7f22b1f9dc45e83ab8b065b861b0b77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http://parnasse.ru/images/users/photos/medium/7f22b1f9dc45e83ab8b065b861b0b77c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70" name="Picture 10" descr="http://tritroichki.narod.ru/animation/cute/cute33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954" y="230082"/>
            <a:ext cx="6734358" cy="6347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56975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260648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были любимые цветы девочки, которая жила вместе со своим братом. Она выращивала эти цветы на подоконнике.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звали эту девочку?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Какой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добрый поступок она совершила?</a:t>
            </a:r>
            <a:endParaRPr lang="ru-RU" sz="2400" b="1" dirty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funbook.com.ua/pic/images/Kak_zvali_devochku_v_skazke_Snezhnaya_korole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455" y="2288820"/>
            <a:ext cx="4354320" cy="4354320"/>
          </a:xfrm>
          <a:prstGeom prst="rect">
            <a:avLst/>
          </a:prstGeom>
          <a:noFill/>
        </p:spPr>
      </p:pic>
      <p:pic>
        <p:nvPicPr>
          <p:cNvPr id="16386" name="Picture 2" descr="http://illustrators.ru/uploads/illustration/image/392125/main_392125_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302150"/>
            <a:ext cx="3488085" cy="434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212812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260648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из этого цветочка девочка использовала последний лепесток.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 звали эту девочку? 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какое благое дело потратила она лепесток?</a:t>
            </a:r>
            <a:endParaRPr lang="ru-RU" sz="2400" b="1" dirty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detsad-kitty.ru/uploads/posts/2010-10/1287554354_1fbd1cd9b3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199" y="2000602"/>
            <a:ext cx="6350025" cy="4656685"/>
          </a:xfrm>
          <a:prstGeom prst="rect">
            <a:avLst/>
          </a:prstGeom>
          <a:noFill/>
        </p:spPr>
      </p:pic>
      <p:pic>
        <p:nvPicPr>
          <p:cNvPr id="19458" name="Picture 2" descr="http://www.playcast.ru/uploads/2017/01/15/2127771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196752"/>
            <a:ext cx="4594448" cy="459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325743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illustrators.ru/uploads/illustration/image/16293/main_16293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287" y="476672"/>
            <a:ext cx="8784976" cy="617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Лента лицом вверх 3"/>
          <p:cNvSpPr/>
          <p:nvPr/>
        </p:nvSpPr>
        <p:spPr>
          <a:xfrm>
            <a:off x="0" y="43422"/>
            <a:ext cx="9144000" cy="612648"/>
          </a:xfrm>
          <a:prstGeom prst="ribbon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 Мультяшек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23728" y="980728"/>
            <a:ext cx="1459054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23728" y="980728"/>
            <a:ext cx="1459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Вежливости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987824" y="2996952"/>
            <a:ext cx="1728192" cy="7200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Культуры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59894" y="5168877"/>
            <a:ext cx="174395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СКАЗОК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572775" y="5049835"/>
            <a:ext cx="2087457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Мультяшек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092281" y="4135435"/>
            <a:ext cx="1872982" cy="914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Народная Мудрость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940152" y="1916832"/>
            <a:ext cx="1488620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Героев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https://us.123rf.com/450wm/iimages/iimages1303/iimages130300407/18287861-%D0%98%D0%BB%D0%BB%D1%8E%D1%81%D1%82%D1%80%D0%B0%D1%86%D0%B8%D1%8F-%D1%87%D0%B5%D0%BB%D0%BE%D0%B2%D0%B5%D0%BA%D0%B0-%D0%B5%D0%B7%D0%B4%D0%B0-%D0%BD%D0%B0-%D0%B2%D0%B5%D0%BB%D0%BE%D1%81%D0%B8%D0%BF%D0%B5%D0%B4%D0%B5-%D1%81-%D1%87%D0%B5%D1%82%D1%8B%D1%80%D1%8C%D0%BC%D1%8F-%D0%B4%D0%B5%D1%82%D1%8C%D0%BC%D0%B8.jpg?ver=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850354" y="4221088"/>
            <a:ext cx="1865662" cy="104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4414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s://sunveter.ru/uploads/posts/2013-06/1372337785_kater1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947373"/>
            <a:ext cx="4212468" cy="289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https://cdn-st4.rtr-vesti.ru/vh/pictures/bq/116/017/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775" y="310848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http://www.pichome.ru/images/2016/07/28/QmiVM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89" y="332656"/>
            <a:ext cx="4572775" cy="37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60032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Лента лицом вверх 3"/>
          <p:cNvSpPr/>
          <p:nvPr/>
        </p:nvSpPr>
        <p:spPr>
          <a:xfrm>
            <a:off x="827584" y="332656"/>
            <a:ext cx="7632848" cy="612648"/>
          </a:xfrm>
          <a:prstGeom prst="ribbon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Мультвикторина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196752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Героиня этого мультфильма потеряла на балу золотую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туфельку.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за мультик и как звали главную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героиню? 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kladraz.ru/upload/blogs2/2016/10/5831_e5a9f3e9bc4eb7cf1e752b90de727da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59478"/>
            <a:ext cx="5256584" cy="357151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801830" y="6030996"/>
            <a:ext cx="28922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ЗОЛУШКА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08587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kidsport.care/wp-content/uploads/2017/11/Den-invalidov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202" r="48173"/>
          <a:stretch/>
        </p:blipFill>
        <p:spPr bwMode="auto">
          <a:xfrm>
            <a:off x="179512" y="1698171"/>
            <a:ext cx="3768374" cy="486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99792" y="476672"/>
            <a:ext cx="561775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0070C0"/>
                </a:solidFill>
              </a:rPr>
              <a:t>3 декабря -  </a:t>
            </a:r>
          </a:p>
          <a:p>
            <a:pPr algn="ctr"/>
            <a:r>
              <a:rPr lang="ru-RU" sz="5400" b="1" i="1" dirty="0" smtClean="0">
                <a:solidFill>
                  <a:srgbClr val="0070C0"/>
                </a:solidFill>
              </a:rPr>
              <a:t>Международный </a:t>
            </a:r>
          </a:p>
          <a:p>
            <a:pPr algn="ctr"/>
            <a:r>
              <a:rPr lang="ru-RU" sz="5400" b="1" i="1" dirty="0" smtClean="0">
                <a:solidFill>
                  <a:srgbClr val="0070C0"/>
                </a:solidFill>
              </a:rPr>
              <a:t>день </a:t>
            </a:r>
          </a:p>
          <a:p>
            <a:pPr algn="ctr"/>
            <a:r>
              <a:rPr lang="ru-RU" sz="5400" b="1" i="1" dirty="0" smtClean="0">
                <a:solidFill>
                  <a:srgbClr val="0070C0"/>
                </a:solidFill>
              </a:rPr>
              <a:t>инвалидов.</a:t>
            </a:r>
            <a:endParaRPr lang="ru-RU" sz="5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04501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260648"/>
            <a:ext cx="727280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Назовите имя медведя, который любил есть мед, дружил с Пятачком, пел песенку «Я – тучка, тучка, тучка, я вовсе не медведь, как хорошо мне, тучке, по небу лететь».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http://kladraz.ru/upload/blogs2/2016/10/5831_f17b8bcd0c7177f64f2f7ff03d930a5c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5979" y="1849018"/>
            <a:ext cx="4464496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11560" y="5013176"/>
            <a:ext cx="593418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Винни Пух,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м/ф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«Винни Пух и все-все-все»</a:t>
            </a:r>
          </a:p>
        </p:txBody>
      </p:sp>
    </p:spTree>
    <p:extLst>
      <p:ext uri="{BB962C8B-B14F-4D97-AF65-F5344CB8AC3E}">
        <p14:creationId xmlns:p14="http://schemas.microsoft.com/office/powerpoint/2010/main" xmlns="" val="1234332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377561"/>
            <a:ext cx="7200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этом мультфильме главный герой – супергерой. Он может спасать попавших в беду, бороться со злом, лазать по стенам, летать, плести паутину. Идя на очередное дело, он одевает специальный костюм с изображением насекомого, название этого насекомого есть и в названии мультика.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http://kladraz.ru/upload/blogs2/2016/10/5831_777c628d2b601f8b9ad1fe5d85f79d3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7554" y="2636912"/>
            <a:ext cx="5080710" cy="30450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768739" y="5517232"/>
            <a:ext cx="53700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м/ф «Человек – паук»)</a:t>
            </a:r>
          </a:p>
        </p:txBody>
      </p:sp>
    </p:spTree>
    <p:extLst>
      <p:ext uri="{BB962C8B-B14F-4D97-AF65-F5344CB8AC3E}">
        <p14:creationId xmlns:p14="http://schemas.microsoft.com/office/powerpoint/2010/main" xmlns="" val="723340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332656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этом мультфильме главный герой зеленого цвета, с большой головой и животом. Он влюбился в принцессу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Феону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женился на ней, жил во дворце, помогал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Феоне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править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страной.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kladraz.ru/upload/blogs2/2016/10/5831_9c10ff438cad27b771ee1088157ed69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2515" y="1884091"/>
            <a:ext cx="4680520" cy="368692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271638" y="5445224"/>
            <a:ext cx="229582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Шрек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50918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260648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Герои этого мультфильма – осел, петух, пес, кот были изгнаны хозяевами. Все они отправились путешествовать, куда глаза глядят. Этот мультфильм был снят по сказке братьев Гримм. </a:t>
            </a:r>
          </a:p>
        </p:txBody>
      </p:sp>
      <p:pic>
        <p:nvPicPr>
          <p:cNvPr id="4" name="Рисунок 3" descr="http://kladraz.ru/upload/blogs2/2016/10/5831_d1506d8e12f23f25ff9cb0cd0faa1ad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09526"/>
            <a:ext cx="8352928" cy="377971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755576" y="5628278"/>
            <a:ext cx="63003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Бременские музыканты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023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-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kladraz.ru/upload/blogs2/2016/10/5831_bad54e289d611aada6942317f0def0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752" y="1091646"/>
            <a:ext cx="7004592" cy="43265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888046" y="260648"/>
            <a:ext cx="73563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Кому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Чиполлино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 освободить родителей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зоологического сада?             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5215552"/>
            <a:ext cx="440005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Медведю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0472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illustrators.ru/uploads/illustration/image/16293/main_16293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287" y="476672"/>
            <a:ext cx="8784976" cy="617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Лента лицом вверх 3"/>
          <p:cNvSpPr/>
          <p:nvPr/>
        </p:nvSpPr>
        <p:spPr>
          <a:xfrm>
            <a:off x="-1044624" y="43422"/>
            <a:ext cx="11377264" cy="612648"/>
          </a:xfrm>
          <a:prstGeom prst="ribbon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 Народная Мудрость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23728" y="980728"/>
            <a:ext cx="1459054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23728" y="980728"/>
            <a:ext cx="1459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Вежливости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987824" y="2996952"/>
            <a:ext cx="1728192" cy="7200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Культуры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59894" y="5168877"/>
            <a:ext cx="174395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СКАЗОК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572775" y="5049835"/>
            <a:ext cx="2087457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Мультяшек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092281" y="4135435"/>
            <a:ext cx="1872982" cy="914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Народная Мудрость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940152" y="1916832"/>
            <a:ext cx="1488620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Героев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s://cdn.pixabay.com/photo/2012/04/02/12/35/tourist-24366__3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3722" y="3830226"/>
            <a:ext cx="1188519" cy="61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2101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L 0.16129 2.59259E-6 C 0.23368 2.59259E-6 0.32274 -0.0176 0.32274 -0.03172 L 0.32274 -0.06297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28" y="-31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3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116632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Собери пословицу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75989" y="1396742"/>
            <a:ext cx="24304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>
                <a:latin typeface="Comic Sans MS" pitchFamily="66" charset="0"/>
              </a:rPr>
              <a:t>1.Нет друга- </a:t>
            </a:r>
            <a:r>
              <a:rPr lang="ru-RU" sz="2000" dirty="0" smtClean="0">
                <a:latin typeface="Comic Sans MS" pitchFamily="66" charset="0"/>
              </a:rPr>
              <a:t>ищи,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71472" y="2071678"/>
            <a:ext cx="30718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 dirty="0">
                <a:latin typeface="Comic Sans MS" pitchFamily="66" charset="0"/>
              </a:rPr>
              <a:t>2. Не имей </a:t>
            </a:r>
            <a:r>
              <a:rPr lang="ru-RU" sz="2000" dirty="0" smtClean="0">
                <a:latin typeface="Comic Sans MS" pitchFamily="66" charset="0"/>
              </a:rPr>
              <a:t>100 </a:t>
            </a:r>
            <a:r>
              <a:rPr lang="ru-RU" sz="2000" dirty="0">
                <a:latin typeface="Comic Sans MS" pitchFamily="66" charset="0"/>
              </a:rPr>
              <a:t>рублей,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472" y="2714620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omic Sans MS" pitchFamily="66" charset="0"/>
              </a:rPr>
              <a:t>3. Один за всех </a:t>
            </a:r>
            <a:r>
              <a:rPr lang="ru-RU" sz="2000" dirty="0" smtClean="0"/>
              <a:t>и</a:t>
            </a:r>
            <a:endParaRPr lang="ru-RU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71472" y="3357562"/>
            <a:ext cx="2860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>
                <a:latin typeface="Comic Sans MS" pitchFamily="66" charset="0"/>
              </a:rPr>
              <a:t>4. Старый друг лучше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71472" y="4000504"/>
            <a:ext cx="24545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>
                <a:latin typeface="Comic Sans MS" pitchFamily="66" charset="0"/>
              </a:rPr>
              <a:t>5. Друг познается 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71472" y="4572008"/>
            <a:ext cx="29594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>
                <a:latin typeface="Comic Sans MS" pitchFamily="66" charset="0"/>
              </a:rPr>
              <a:t>6. Дружба – как стекло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929322" y="1428736"/>
            <a:ext cx="1670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>
                <a:latin typeface="Comic Sans MS" pitchFamily="66" charset="0"/>
              </a:rPr>
              <a:t>новых двух.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929322" y="2071678"/>
            <a:ext cx="25378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>
                <a:latin typeface="Comic Sans MS" pitchFamily="66" charset="0"/>
              </a:rPr>
              <a:t>а имей 100 друзей.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929322" y="2714620"/>
            <a:ext cx="10353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>
                <a:latin typeface="Comic Sans MS" pitchFamily="66" charset="0"/>
              </a:rPr>
              <a:t>в беде.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29322" y="3357562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omic Sans MS" pitchFamily="66" charset="0"/>
              </a:rPr>
              <a:t>все за </a:t>
            </a:r>
            <a:r>
              <a:rPr lang="ru-RU" sz="2000" dirty="0" smtClean="0">
                <a:latin typeface="Comic Sans MS" pitchFamily="66" charset="0"/>
              </a:rPr>
              <a:t>одного.</a:t>
            </a:r>
            <a:endParaRPr lang="ru-RU" sz="2000" dirty="0">
              <a:latin typeface="Comic Sans MS" pitchFamily="66" charset="0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5877720" y="4000504"/>
            <a:ext cx="32662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>
                <a:latin typeface="Comic Sans MS" pitchFamily="66" charset="0"/>
              </a:rPr>
              <a:t>разобьешь – не сложишь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5869824" y="4554737"/>
            <a:ext cx="23455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Comic Sans MS" pitchFamily="66" charset="0"/>
              </a:rPr>
              <a:t>а нашёл – береги.</a:t>
            </a:r>
            <a:endParaRPr lang="ru-RU" sz="2000" dirty="0"/>
          </a:p>
        </p:txBody>
      </p:sp>
      <p:cxnSp>
        <p:nvCxnSpPr>
          <p:cNvPr id="16" name="Прямая со стрелкой 15"/>
          <p:cNvCxnSpPr>
            <a:endCxn id="15" idx="1"/>
          </p:cNvCxnSpPr>
          <p:nvPr/>
        </p:nvCxnSpPr>
        <p:spPr>
          <a:xfrm>
            <a:off x="2843808" y="1679970"/>
            <a:ext cx="3026016" cy="3074822"/>
          </a:xfrm>
          <a:prstGeom prst="straightConnector1">
            <a:avLst/>
          </a:prstGeom>
          <a:ln w="12700" cmpd="sng">
            <a:solidFill>
              <a:schemeClr val="tx1"/>
            </a:solidFill>
            <a:bevel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357554" y="2287580"/>
            <a:ext cx="261239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357554" y="1714489"/>
            <a:ext cx="2612394" cy="1843128"/>
          </a:xfrm>
          <a:prstGeom prst="straightConnector1">
            <a:avLst/>
          </a:prstGeom>
          <a:ln w="12700" cmpd="sng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3" idx="1"/>
          </p:cNvCxnSpPr>
          <p:nvPr/>
        </p:nvCxnSpPr>
        <p:spPr>
          <a:xfrm>
            <a:off x="2843808" y="2928934"/>
            <a:ext cx="3085514" cy="628683"/>
          </a:xfrm>
          <a:prstGeom prst="straightConnector1">
            <a:avLst/>
          </a:prstGeom>
          <a:ln w="12700" cmpd="sng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2843808" y="2928934"/>
            <a:ext cx="3126140" cy="1293836"/>
          </a:xfrm>
          <a:prstGeom prst="straightConnector1">
            <a:avLst/>
          </a:prstGeom>
          <a:ln w="12700" cmpd="sng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14" idx="1"/>
          </p:cNvCxnSpPr>
          <p:nvPr/>
        </p:nvCxnSpPr>
        <p:spPr>
          <a:xfrm flipV="1">
            <a:off x="3357554" y="4200559"/>
            <a:ext cx="2520166" cy="554234"/>
          </a:xfrm>
          <a:prstGeom prst="straightConnector1">
            <a:avLst/>
          </a:prstGeom>
          <a:ln w="12700" cmpd="sng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74546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illustrators.ru/uploads/illustration/image/16293/main_16293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287" y="476672"/>
            <a:ext cx="8784976" cy="617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Лента лицом вверх 3"/>
          <p:cNvSpPr/>
          <p:nvPr/>
        </p:nvSpPr>
        <p:spPr>
          <a:xfrm>
            <a:off x="0" y="43422"/>
            <a:ext cx="9144000" cy="612648"/>
          </a:xfrm>
          <a:prstGeom prst="ribbon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 ГЕРОЕВ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23728" y="980728"/>
            <a:ext cx="1459054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23728" y="980728"/>
            <a:ext cx="1459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Вежливости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987824" y="2996952"/>
            <a:ext cx="1728192" cy="7200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Культуры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59894" y="5168877"/>
            <a:ext cx="174395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СКАЗОК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572775" y="5049835"/>
            <a:ext cx="2087457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Мультяшек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092281" y="4135435"/>
            <a:ext cx="1872982" cy="914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Народная Мудрость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940152" y="1916832"/>
            <a:ext cx="1488620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Героев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s://img-fotki.yandex.ru/get/6204/47407354.55c/0_c40e7_c93ed3e1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43816" flipH="1">
            <a:off x="5560956" y="3277809"/>
            <a:ext cx="1417321" cy="57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91935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44444E-6 L 0.11944 -4.44444E-6 C 0.17326 -4.44444E-6 0.23958 -0.04884 0.23958 -0.08865 L 0.23958 -0.17685 " pathEditMode="relative" rAng="0" ptsTypes="FfFF">
                                      <p:cBhvr>
                                        <p:cTn id="6" dur="3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79" y="-88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3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kladraz.ru/upload/blogs2/2016/10/7179_b28fbfb30dfb5ba997fb83531fc4ef8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2746" y="1010121"/>
            <a:ext cx="4824536" cy="27641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354654" y="193901"/>
            <a:ext cx="6480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Томас  Эдисон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5" y="3795789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Усовершенствовал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телеграф, телефон, киноаппаратуру, разработал один из первых коммерчески успешных вариантов электрической лампы накаливания.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Именно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предложил использовать в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начале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телефонного </a:t>
            </a: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разговора </a:t>
            </a:r>
            <a:endParaRPr lang="ru-RU" sz="2400" b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слово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«алло</a:t>
            </a: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2290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kladraz.ru/upload/blogs2/2016/10/7179_6189cdefc159164d4a88ccacb401e8b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3347864" cy="352839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779912" y="1196752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свое время он был популярным музыкантом. Но глухота, которая у него была,  треть его жизни не помешала стать автором великих музыкальных произведений.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3743" y="181089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Людвиг  Бетховен. 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9242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thumbs.dreamstime.com/z/%D1%81%D0%BE%D0%BB%D0%BD%D1%86%D0%B5-%D1%80%D0%B0%D0%B4%D1%83%D0%B3%D0%B8-2-%D0%BB%D0%B0%D0%BD%D0%B4%D1%88%D0%B0%D1%84%D1%82%D0%BE%D0%B2-228274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871"/>
          <a:stretch/>
        </p:blipFill>
        <p:spPr bwMode="auto">
          <a:xfrm>
            <a:off x="192918" y="260648"/>
            <a:ext cx="8758163" cy="634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ds04.infourok.ru/uploads/ex/000f/0006ca56-5f6a9d5c/img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53295" b="90698" l="54651" r="995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470" t="52946" b="8565"/>
          <a:stretch/>
        </p:blipFill>
        <p:spPr bwMode="auto">
          <a:xfrm>
            <a:off x="1655672" y="3205603"/>
            <a:ext cx="5832649" cy="368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490008"/>
            <a:ext cx="579972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Жизнь дана на </a:t>
            </a:r>
          </a:p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добрые дела. </a:t>
            </a:r>
          </a:p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Спешите делать добро!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4819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 tmFilter="0,0; .5, 1; 1, 1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400"/>
                            </p:stCondLst>
                            <p:childTnLst>
                              <p:par>
                                <p:cTn id="27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4383" y="116632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Зиновий Гердт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kladraz.ru/upload/blogs2/2016/10/7179_02bfe53fb29a1cf33052b722c7cb385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446145" cy="22936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769672" y="980728"/>
            <a:ext cx="51948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время Великой Отечественной войны он был тяжело ранен в ногу осколком танкового снаряда. После операций ногу врачи должны были укоротить на 8 см. Артист стал сильно прихрамывать. Но сила духа и воли помогли ему стать настоящим великим артистом.</a:t>
            </a:r>
          </a:p>
        </p:txBody>
      </p:sp>
      <p:pic>
        <p:nvPicPr>
          <p:cNvPr id="6" name="Рисунок 5" descr="http://kladraz.ru/upload/blogs2/2016/10/7179_3dbcaaac5ecbdcb45bd13c0ab4a0124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80508"/>
            <a:ext cx="4680519" cy="328885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23527" y="3752166"/>
            <a:ext cx="39330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его голосом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говорит капитан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Врунгель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любимом детском мультфильме. </a:t>
            </a:r>
          </a:p>
        </p:txBody>
      </p:sp>
    </p:spTree>
    <p:extLst>
      <p:ext uri="{BB962C8B-B14F-4D97-AF65-F5344CB8AC3E}">
        <p14:creationId xmlns:p14="http://schemas.microsoft.com/office/powerpoint/2010/main" xmlns="" val="2929341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51740" y="116632"/>
            <a:ext cx="71287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Хелен </a:t>
            </a:r>
            <a:r>
              <a:rPr lang="ru-RU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Келлер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0031" y="1700808"/>
            <a:ext cx="386964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была первым слепым и глухим человеком, который получил диплом об окончании высшего учебного заведения!</a:t>
            </a:r>
          </a:p>
        </p:txBody>
      </p:sp>
      <p:pic>
        <p:nvPicPr>
          <p:cNvPr id="6" name="Содержимое 7" descr="Люди, которым удалось превозмочь свои физические ограничения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03" r="9190"/>
          <a:stretch/>
        </p:blipFill>
        <p:spPr>
          <a:xfrm>
            <a:off x="471829" y="1416551"/>
            <a:ext cx="4100946" cy="402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4615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37710" y="1484784"/>
            <a:ext cx="34387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Марли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известная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своей роли в фильме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меньшего бога»,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одной из самых успешных глухих актрис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нашего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времени.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88368" y="116632"/>
            <a:ext cx="71287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Марли </a:t>
            </a:r>
            <a:r>
              <a:rPr lang="ru-RU" sz="6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Мэтлин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Люди, которым удалось превозмочь свои физические ограничения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37086" y="1204203"/>
            <a:ext cx="50006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3957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25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90120" y="1556792"/>
            <a:ext cx="45303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Инвалидом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стал с рождения. Но это не остановило спортсмена, и он стал успешным легкоатлетом-бегуном. После многих побед в соревнованиях для людей с ограниченными способностями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Писториус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добился того, чтобы его допустили на соревнования с вполне здоровыми людьми. И здесь он тоже достиг успехов.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7" descr="http://spi4uk.itvnet.lv/upload/articles/42/429412/images/Starte-pasaules-2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4" t="-409" r="11385" b="3902"/>
          <a:stretch>
            <a:fillRect/>
          </a:stretch>
        </p:blipFill>
        <p:spPr>
          <a:xfrm>
            <a:off x="251520" y="1556792"/>
            <a:ext cx="4038600" cy="33004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71600" y="116632"/>
            <a:ext cx="7200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Оскар </a:t>
            </a:r>
            <a:r>
              <a:rPr lang="ru-RU" sz="6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Писториус</a:t>
            </a:r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1566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49048" y="1368644"/>
            <a:ext cx="383516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Кристи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ирландский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писатель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художник, страдал от церебрального паралича и мог печатать и писать только ногой.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4" descr="Люди, которым удалось превозмочь свои физические ограничения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1520" y="1341482"/>
            <a:ext cx="4697528" cy="43197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92668" y="260648"/>
            <a:ext cx="717973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Кристи 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Браун 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290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25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3956" y="1052736"/>
            <a:ext cx="86785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период Второй мировой войны после тяжелого ранения Маресьеву ампутировали обе ноги. Но это не сломило дух героя, и он добился того, что его вернули в авиацию. Уже будучи инвалидом летчик совершил не один десяток боевых вылетов.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16957" y="116632"/>
            <a:ext cx="772634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Алексей 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Маресьев </a:t>
            </a:r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http://1vkk.ru/wp-content/uploads/%D0%96%D0%B8%D0%B7%D0%BD%D1%8C-%D0%BE%D1%82%D0%B4%D0%B0%D0%BD%D0%BD%D0%B0%D1%8F-%D0%BD%D0%B5%D0%B1%D1%8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48" t="8430" r="13887" b="29857"/>
          <a:stretch/>
        </p:blipFill>
        <p:spPr bwMode="auto">
          <a:xfrm>
            <a:off x="1475655" y="3026941"/>
            <a:ext cx="6120681" cy="381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27263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188640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Петушков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Роман 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Александрович 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628800"/>
            <a:ext cx="84969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2010 году на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Паралимпийских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играх в Ванкувере (Канада) Роман Петушков получил серебро в состязаниях по лыжным гонкам и бронзу в состязаниях по биатлону. В 2014 году на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Паралимпийский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играх в Сочи (Россия) Петушков смог собрать целых шесть золотых медалей – три за биатлон и три за лыжные гонки. </a:t>
            </a:r>
          </a:p>
        </p:txBody>
      </p:sp>
      <p:pic>
        <p:nvPicPr>
          <p:cNvPr id="32770" name="Picture 2" descr="https://rsport.ria.ru/images/113043/40/11304340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136" y="3260015"/>
            <a:ext cx="2811294" cy="356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https://cdn1.img.rsport.ru/images/112534/50/112534507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105"/>
          <a:stretch/>
        </p:blipFill>
        <p:spPr bwMode="auto">
          <a:xfrm>
            <a:off x="2804159" y="3260015"/>
            <a:ext cx="6339842" cy="361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48058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kladraz.ru/upload/blogs2/2016/10/7179_1f8a914ead8220d600b339a969c089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332655"/>
            <a:ext cx="4536505" cy="4176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 descr="https://i.mycdn.me/image?id=872750424850&amp;t=3&amp;plc=WEB&amp;tkn=*igTRc1QozLzi-uH52qvkMqxjU_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1443"/>
          <a:stretch/>
        </p:blipFill>
        <p:spPr bwMode="auto">
          <a:xfrm>
            <a:off x="4788024" y="332655"/>
            <a:ext cx="4118783" cy="626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34488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4033" y="657695"/>
            <a:ext cx="50405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Помните: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Добрые слова – корни</a:t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Добрые мысли – цветы</a:t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Добрые дела – плоды</a:t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Добрые сердца – сады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kladraz.ru/upload/blogs2/2016/10/7179_6092eff5c1bbfa1728dca5a2413d3db4.jp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52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993" b="14749"/>
          <a:stretch/>
        </p:blipFill>
        <p:spPr bwMode="auto">
          <a:xfrm>
            <a:off x="4355976" y="613784"/>
            <a:ext cx="4571225" cy="47931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601302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2462752" y="260648"/>
            <a:ext cx="4429156" cy="585791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Не прячьте доброты своей,</a:t>
            </a:r>
          </a:p>
          <a:p>
            <a:pPr algn="ctr">
              <a:buFont typeface="Arial" pitchFamily="34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Откройте сердце всем наружу.</a:t>
            </a:r>
          </a:p>
          <a:p>
            <a:pPr algn="ctr">
              <a:buFont typeface="Arial" pitchFamily="34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Тем, что имеете, щедрей</a:t>
            </a:r>
          </a:p>
          <a:p>
            <a:pPr algn="ctr">
              <a:buFont typeface="Arial" pitchFamily="34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Делитесь, распахните душу.</a:t>
            </a:r>
          </a:p>
          <a:p>
            <a:pPr algn="ctr">
              <a:buFont typeface="Arial" pitchFamily="34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Дарите только теплоту:</a:t>
            </a:r>
          </a:p>
          <a:p>
            <a:pPr algn="ctr">
              <a:buFont typeface="Arial" pitchFamily="34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Ребёнку, женщине и другу,</a:t>
            </a:r>
          </a:p>
          <a:p>
            <a:pPr algn="ctr">
              <a:buFont typeface="Arial" pitchFamily="34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И отодвиньте пустоту.</a:t>
            </a:r>
          </a:p>
          <a:p>
            <a:pPr algn="ctr">
              <a:buFont typeface="Arial" pitchFamily="34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Жизнь всё вернёт сполна по кругу.</a:t>
            </a:r>
          </a:p>
          <a:p>
            <a:pPr>
              <a:buFont typeface="Arial" pitchFamily="34" charset="0"/>
              <a:buNone/>
            </a:pPr>
            <a:endParaRPr lang="ru-RU" dirty="0"/>
          </a:p>
        </p:txBody>
      </p:sp>
      <p:pic>
        <p:nvPicPr>
          <p:cNvPr id="4" name="Picture 2" descr="Funfix - Развлекательный портал, лучшие шутки рунет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0544732">
            <a:off x="158847" y="515788"/>
            <a:ext cx="2441963" cy="1812972"/>
          </a:xfrm>
          <a:prstGeom prst="rect">
            <a:avLst/>
          </a:prstGeom>
          <a:noFill/>
        </p:spPr>
      </p:pic>
      <p:pic>
        <p:nvPicPr>
          <p:cNvPr id="5" name="Picture 12" descr="Новости пользователя - Страница 509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259808">
            <a:off x="228272" y="3274894"/>
            <a:ext cx="2556576" cy="1701950"/>
          </a:xfrm>
          <a:prstGeom prst="rect">
            <a:avLst/>
          </a:prstGeom>
          <a:noFill/>
        </p:spPr>
      </p:pic>
      <p:pic>
        <p:nvPicPr>
          <p:cNvPr id="6" name="Picture 6" descr="Дрибин. . Новости города. . - Актуально"/>
          <p:cNvPicPr>
            <a:picLocks noChangeAspect="1" noChangeArrowheads="1"/>
          </p:cNvPicPr>
          <p:nvPr/>
        </p:nvPicPr>
        <p:blipFill rotWithShape="1">
          <a:blip r:embed="rId5" cstate="email"/>
          <a:srcRect t="11445" b="23767"/>
          <a:stretch/>
        </p:blipFill>
        <p:spPr bwMode="auto">
          <a:xfrm rot="1063207">
            <a:off x="6751344" y="457502"/>
            <a:ext cx="2037201" cy="1759825"/>
          </a:xfrm>
          <a:prstGeom prst="rect">
            <a:avLst/>
          </a:prstGeom>
          <a:noFill/>
        </p:spPr>
      </p:pic>
      <p:pic>
        <p:nvPicPr>
          <p:cNvPr id="7" name="Picture 3" descr="2012 Декабрь Все для вашего праздника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788151">
            <a:off x="6597105" y="3121109"/>
            <a:ext cx="2331399" cy="1744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22931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25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77155" y="1052736"/>
            <a:ext cx="658968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такое </a:t>
            </a:r>
          </a:p>
          <a:p>
            <a:pPr algn="ctr"/>
            <a:r>
              <a:rPr lang="ru-RU" sz="9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ДОБРОТА?</a:t>
            </a:r>
            <a:endParaRPr lang="ru-RU" sz="9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43510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25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25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mycdn.me/image?id=869593576953&amp;t=0&amp;plc=WEB&amp;tkn=*WgJfLAqDmvnvIgs0t1dWAAKbou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23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57637" y="22931"/>
            <a:ext cx="4857784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«Спешите делать добрые дела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Добро посеянное Вами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Плодами на Земле взойдёт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И мир наш лучше и добрее станет».</a:t>
            </a: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8423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25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kladraz.ru/upload/blogs2/2016/10/7179_5b6ede748b529a009df91b94f596589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84976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07249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25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99792" y="308300"/>
            <a:ext cx="34563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Доброта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отзывчивость, душевное расположение к людям, стремление делать добро другим».</a:t>
            </a:r>
          </a:p>
        </p:txBody>
      </p:sp>
      <p:pic>
        <p:nvPicPr>
          <p:cNvPr id="4" name="Picture 2" descr="Персональный сайт учителя - Словари и энциклопед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34521">
            <a:off x="6396309" y="695610"/>
            <a:ext cx="1859292" cy="2788938"/>
          </a:xfrm>
          <a:prstGeom prst="rect">
            <a:avLst/>
          </a:prstGeom>
          <a:noFill/>
        </p:spPr>
      </p:pic>
      <p:pic>
        <p:nvPicPr>
          <p:cNvPr id="5" name="Picture 4" descr="Иллюстрация 3 из 12 для Толковый словарь русского языка - Сергей Ожегов Лабиринт - книг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99506">
            <a:off x="842012" y="700981"/>
            <a:ext cx="2000264" cy="282722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19" y="4221088"/>
            <a:ext cx="68055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Евангелии от Матфея сказано: 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"...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 всем, как хотите, чтобы с вами поступали люди, так поступайте и вы с ними”.</a:t>
            </a:r>
          </a:p>
        </p:txBody>
      </p:sp>
      <p:pic>
        <p:nvPicPr>
          <p:cNvPr id="7" name="Picture 2" descr="http://www.blagogon.ru/UserFiles/Image/Biblia(1)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583378">
            <a:off x="6184870" y="3900440"/>
            <a:ext cx="3199318" cy="314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30862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761" t="20238" r="28160" b="14880"/>
          <a:stretch/>
        </p:blipFill>
        <p:spPr bwMode="auto">
          <a:xfrm>
            <a:off x="215516" y="260648"/>
            <a:ext cx="8712968" cy="6392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38065" y="1196752"/>
            <a:ext cx="6267870" cy="3046988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sz="9600" b="1" i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Страна </a:t>
            </a:r>
          </a:p>
          <a:p>
            <a:pPr algn="ctr"/>
            <a:r>
              <a:rPr lang="ru-RU" sz="9600" b="1" i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ДОБРОТЫ</a:t>
            </a:r>
            <a:endParaRPr lang="ru-RU" sz="9600" b="1" i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88775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illustrators.ru/uploads/illustration/image/16293/main_16293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287" y="476672"/>
            <a:ext cx="8784976" cy="617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Лента лицом вверх 3"/>
          <p:cNvSpPr/>
          <p:nvPr/>
        </p:nvSpPr>
        <p:spPr>
          <a:xfrm>
            <a:off x="0" y="43422"/>
            <a:ext cx="9144000" cy="612648"/>
          </a:xfrm>
          <a:prstGeom prst="ribbon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Страна ДОБРОТЫ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23728" y="980728"/>
            <a:ext cx="1459054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23728" y="980728"/>
            <a:ext cx="1459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Вежливости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987824" y="2996952"/>
            <a:ext cx="1728192" cy="7200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Культуры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59894" y="5168877"/>
            <a:ext cx="174395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СКАЗОК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572775" y="5049835"/>
            <a:ext cx="2087457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Мультяшек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092281" y="4135435"/>
            <a:ext cx="1872982" cy="914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Народная Мудрость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940152" y="1916832"/>
            <a:ext cx="1488620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 Героев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121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342" y="1412776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Растает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даже ледяная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глыба от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слова теплого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Зазеленеет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старый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пень, когда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услышит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...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Мальчик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вежливый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развит говорит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встречаясь…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Когда нас бранят за шалости, говорим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…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больше есть не в силах, скажем маме мы…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 Франции, и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Дании на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прощанье говорят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словом или делом вам помог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кто-либо, не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стесняйтесь громко, смело говорить…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солнышко садится, по деревьям золотится.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Говорим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тогда при встрече всем знакомым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332656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Конкурс «Доскажи  словечко»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8264" y="1423329"/>
            <a:ext cx="1434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Спасибо.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8184" y="1758007"/>
            <a:ext cx="2106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Добрый день!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37545" y="2474712"/>
            <a:ext cx="2154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Здравствуйте!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63231" y="3224419"/>
            <a:ext cx="3418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Извините, пожалуйста.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48264" y="3598136"/>
            <a:ext cx="1434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Спасибо.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74958" y="4059801"/>
            <a:ext cx="2042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свидания!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55687" y="4725144"/>
            <a:ext cx="1434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Спасибо.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47947" y="5759088"/>
            <a:ext cx="2249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Добрый вечер!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19578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25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25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mypresentation.ru/documents/99cf2bee527d8a6d7dbcb852bab15ece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4" descr="http://900igr.net/up/datas/134453/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543" y="228791"/>
            <a:ext cx="8693937" cy="636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30807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1008</Words>
  <Application>Microsoft Office PowerPoint</Application>
  <PresentationFormat>Экран (4:3)</PresentationFormat>
  <Paragraphs>170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учитель</cp:lastModifiedBy>
  <cp:revision>46</cp:revision>
  <dcterms:created xsi:type="dcterms:W3CDTF">2018-07-10T19:26:28Z</dcterms:created>
  <dcterms:modified xsi:type="dcterms:W3CDTF">2018-12-27T07:25:39Z</dcterms:modified>
</cp:coreProperties>
</file>